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803" r:id="rId1"/>
  </p:sldMasterIdLst>
  <p:notesMasterIdLst>
    <p:notesMasterId r:id="rId14"/>
  </p:notesMasterIdLst>
  <p:sldIdLst>
    <p:sldId id="305" r:id="rId2"/>
    <p:sldId id="292" r:id="rId3"/>
    <p:sldId id="293" r:id="rId4"/>
    <p:sldId id="294" r:id="rId5"/>
    <p:sldId id="297" r:id="rId6"/>
    <p:sldId id="298" r:id="rId7"/>
    <p:sldId id="299" r:id="rId8"/>
    <p:sldId id="300" r:id="rId9"/>
    <p:sldId id="301" r:id="rId10"/>
    <p:sldId id="302" r:id="rId11"/>
    <p:sldId id="303" r:id="rId12"/>
    <p:sldId id="304" r:id="rId1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750766C-A5E1-4BE0-B79D-B221391E3231}" type="datetimeFigureOut">
              <a:rPr lang="id-ID" smtClean="0"/>
              <a:pPr/>
              <a:t>03/11/2025</a:t>
            </a:fld>
            <a:endParaRPr lang="id-ID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d-ID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B82FA97-F5B0-460A-91C8-450B4369F818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860079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82FA97-F5B0-460A-91C8-450B4369F818}" type="slidenum">
              <a:rPr lang="id-ID" smtClean="0"/>
              <a:pPr/>
              <a:t>1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421810943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DCA0E8-9846-4C73-A291-330B2C07FC67}" type="slidenum">
              <a:rPr lang="id-ID" smtClean="0">
                <a:solidFill>
                  <a:prstClr val="black"/>
                </a:solidFill>
              </a:rPr>
              <a:pPr/>
              <a:t>10</a:t>
            </a:fld>
            <a:endParaRPr lang="id-ID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946492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DCA0E8-9846-4C73-A291-330B2C07FC67}" type="slidenum">
              <a:rPr lang="id-ID" smtClean="0">
                <a:solidFill>
                  <a:prstClr val="black"/>
                </a:solidFill>
              </a:rPr>
              <a:pPr/>
              <a:t>11</a:t>
            </a:fld>
            <a:endParaRPr lang="id-ID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6953373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DCA0E8-9846-4C73-A291-330B2C07FC67}" type="slidenum">
              <a:rPr lang="id-ID" smtClean="0">
                <a:solidFill>
                  <a:prstClr val="black"/>
                </a:solidFill>
              </a:rPr>
              <a:pPr/>
              <a:t>12</a:t>
            </a:fld>
            <a:endParaRPr lang="id-ID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2510429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414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d-ID" altLang="en-US" smtClean="0"/>
          </a:p>
        </p:txBody>
      </p:sp>
      <p:sp>
        <p:nvSpPr>
          <p:cNvPr id="13414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fld id="{1CE34F97-E491-4AB6-87C3-DB71511E0A1A}" type="slidenum">
              <a:rPr lang="id-ID" altLang="en-US" sz="1200">
                <a:solidFill>
                  <a:prstClr val="black"/>
                </a:solidFill>
              </a:rPr>
              <a:pPr eaLnBrk="1" hangingPunct="1"/>
              <a:t>2</a:t>
            </a:fld>
            <a:endParaRPr lang="id-ID" altLang="en-US" sz="12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4120881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414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d-ID" altLang="en-US" smtClean="0"/>
          </a:p>
        </p:txBody>
      </p:sp>
      <p:sp>
        <p:nvSpPr>
          <p:cNvPr id="13414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fld id="{1CE34F97-E491-4AB6-87C3-DB71511E0A1A}" type="slidenum">
              <a:rPr lang="id-ID" altLang="en-US" sz="1200">
                <a:solidFill>
                  <a:prstClr val="black"/>
                </a:solidFill>
              </a:rPr>
              <a:pPr eaLnBrk="1" hangingPunct="1"/>
              <a:t>3</a:t>
            </a:fld>
            <a:endParaRPr lang="id-ID" altLang="en-US" sz="12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503145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414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d-ID" altLang="en-US" smtClean="0"/>
          </a:p>
        </p:txBody>
      </p:sp>
      <p:sp>
        <p:nvSpPr>
          <p:cNvPr id="13414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fld id="{1CE34F97-E491-4AB6-87C3-DB71511E0A1A}" type="slidenum">
              <a:rPr lang="id-ID" altLang="en-US" sz="1200">
                <a:solidFill>
                  <a:prstClr val="black"/>
                </a:solidFill>
              </a:rPr>
              <a:pPr eaLnBrk="1" hangingPunct="1"/>
              <a:t>4</a:t>
            </a:fld>
            <a:endParaRPr lang="id-ID" altLang="en-US" sz="12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4066389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414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d-ID" altLang="en-US" smtClean="0"/>
          </a:p>
        </p:txBody>
      </p:sp>
      <p:sp>
        <p:nvSpPr>
          <p:cNvPr id="13414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fld id="{1CE34F97-E491-4AB6-87C3-DB71511E0A1A}" type="slidenum">
              <a:rPr lang="id-ID" altLang="en-US" sz="1200">
                <a:solidFill>
                  <a:prstClr val="black"/>
                </a:solidFill>
              </a:rPr>
              <a:pPr eaLnBrk="1" hangingPunct="1"/>
              <a:t>5</a:t>
            </a:fld>
            <a:endParaRPr lang="id-ID" altLang="en-US" sz="12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218856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DCA0E8-9846-4C73-A291-330B2C07FC67}" type="slidenum">
              <a:rPr lang="id-ID" smtClean="0">
                <a:solidFill>
                  <a:prstClr val="black"/>
                </a:solidFill>
              </a:rPr>
              <a:pPr/>
              <a:t>6</a:t>
            </a:fld>
            <a:endParaRPr lang="id-ID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887967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DCA0E8-9846-4C73-A291-330B2C07FC67}" type="slidenum">
              <a:rPr lang="id-ID" smtClean="0">
                <a:solidFill>
                  <a:prstClr val="black"/>
                </a:solidFill>
              </a:rPr>
              <a:pPr/>
              <a:t>7</a:t>
            </a:fld>
            <a:endParaRPr lang="id-ID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1139670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DCA0E8-9846-4C73-A291-330B2C07FC67}" type="slidenum">
              <a:rPr lang="id-ID" smtClean="0">
                <a:solidFill>
                  <a:prstClr val="black"/>
                </a:solidFill>
              </a:rPr>
              <a:pPr/>
              <a:t>8</a:t>
            </a:fld>
            <a:endParaRPr lang="id-ID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861894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DCA0E8-9846-4C73-A291-330B2C07FC67}" type="slidenum">
              <a:rPr lang="id-ID" smtClean="0">
                <a:solidFill>
                  <a:prstClr val="black"/>
                </a:solidFill>
              </a:rPr>
              <a:pPr/>
              <a:t>9</a:t>
            </a:fld>
            <a:endParaRPr lang="id-ID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063283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hidden">
          <a:xfrm>
            <a:off x="228600" y="3200400"/>
            <a:ext cx="8763000" cy="1341438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kumimoji="1" lang="id-ID" sz="2400">
              <a:solidFill>
                <a:srgbClr val="5B5249"/>
              </a:solidFill>
              <a:latin typeface="Times New Roman" panose="02020603050405020304" pitchFamily="18" charset="0"/>
            </a:endParaRPr>
          </a:p>
        </p:txBody>
      </p:sp>
      <p:pic>
        <p:nvPicPr>
          <p:cNvPr id="5" name="Picture 3" descr="D:\FRONTPAGE THEMES\NATURE\ANABNR2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900" t="-1314" r="-2" b="-36961"/>
          <a:stretch>
            <a:fillRect/>
          </a:stretch>
        </p:blipFill>
        <p:spPr bwMode="auto">
          <a:xfrm>
            <a:off x="533400" y="3200400"/>
            <a:ext cx="8458200" cy="1158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4"/>
          <p:cNvSpPr>
            <a:spLocks noChangeArrowheads="1"/>
          </p:cNvSpPr>
          <p:nvPr/>
        </p:nvSpPr>
        <p:spPr bwMode="hidden">
          <a:xfrm>
            <a:off x="795338" y="2895600"/>
            <a:ext cx="304800" cy="990600"/>
          </a:xfrm>
          <a:prstGeom prst="rect">
            <a:avLst/>
          </a:prstGeom>
          <a:solidFill>
            <a:schemeClr val="accent2">
              <a:alpha val="5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kumimoji="1" lang="id-ID" sz="2400">
              <a:solidFill>
                <a:srgbClr val="5B5249"/>
              </a:solidFill>
              <a:latin typeface="Times New Roman" panose="02020603050405020304" pitchFamily="18" charset="0"/>
            </a:endParaRPr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ctrTitle"/>
          </p:nvPr>
        </p:nvSpPr>
        <p:spPr>
          <a:xfrm>
            <a:off x="1143000" y="19812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subTitle" idx="1"/>
          </p:nvPr>
        </p:nvSpPr>
        <p:spPr>
          <a:xfrm>
            <a:off x="2038350" y="4351338"/>
            <a:ext cx="6400800" cy="13716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3246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8" name="Rectangle 8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3246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9" name="Rectangle 9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324600"/>
            <a:ext cx="1905000" cy="457200"/>
          </a:xfrm>
        </p:spPr>
        <p:txBody>
          <a:bodyPr/>
          <a:lstStyle>
            <a:lvl1pPr>
              <a:defRPr sz="1400"/>
            </a:lvl1pPr>
          </a:lstStyle>
          <a:p>
            <a:fld id="{E571E8FD-9039-4681-9BE7-6572D014C199}" type="slidenum">
              <a:rPr lang="en-US" altLang="en-US">
                <a:solidFill>
                  <a:srgbClr val="2A3D7A"/>
                </a:solidFill>
              </a:rPr>
              <a:pPr/>
              <a:t>‹#›</a:t>
            </a:fld>
            <a:endParaRPr lang="en-US" altLang="en-US">
              <a:solidFill>
                <a:srgbClr val="2A3D7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01954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BD0D8BC-8D6A-440F-852E-19B2CE31F361}" type="slidenum">
              <a:rPr lang="en-US" altLang="en-US">
                <a:solidFill>
                  <a:srgbClr val="2A3D7A"/>
                </a:solidFill>
              </a:rPr>
              <a:pPr/>
              <a:t>‹#›</a:t>
            </a:fld>
            <a:endParaRPr lang="en-US" altLang="en-US" sz="1400">
              <a:solidFill>
                <a:srgbClr val="2A3D7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47555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96100" y="838200"/>
            <a:ext cx="1943100" cy="53784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838200"/>
            <a:ext cx="5676900" cy="53784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3AC5D45-5CCB-4D35-B238-BF4E319AAEA1}" type="slidenum">
              <a:rPr lang="en-US" altLang="en-US">
                <a:solidFill>
                  <a:srgbClr val="2A3D7A"/>
                </a:solidFill>
              </a:rPr>
              <a:pPr/>
              <a:t>‹#›</a:t>
            </a:fld>
            <a:endParaRPr lang="en-US" altLang="en-US" sz="1400">
              <a:solidFill>
                <a:srgbClr val="2A3D7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18413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DB5C805-3F5F-4963-A39D-25EA43D6A978}" type="slidenum">
              <a:rPr lang="en-US" altLang="en-US">
                <a:solidFill>
                  <a:srgbClr val="2A3D7A"/>
                </a:solidFill>
              </a:rPr>
              <a:pPr/>
              <a:t>‹#›</a:t>
            </a:fld>
            <a:endParaRPr lang="en-US" altLang="en-US" sz="1400">
              <a:solidFill>
                <a:srgbClr val="2A3D7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4312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E5AF059-D1C1-470F-8469-835D4F705B17}" type="slidenum">
              <a:rPr lang="en-US" altLang="en-US">
                <a:solidFill>
                  <a:srgbClr val="2A3D7A"/>
                </a:solidFill>
              </a:rPr>
              <a:pPr/>
              <a:t>‹#›</a:t>
            </a:fld>
            <a:endParaRPr lang="en-US" altLang="en-US" sz="1400">
              <a:solidFill>
                <a:srgbClr val="2A3D7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59400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185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29200" y="210185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D57F032-5D5D-4447-B6D5-D410661AED34}" type="slidenum">
              <a:rPr lang="en-US" altLang="en-US">
                <a:solidFill>
                  <a:srgbClr val="2A3D7A"/>
                </a:solidFill>
              </a:rPr>
              <a:pPr/>
              <a:t>‹#›</a:t>
            </a:fld>
            <a:endParaRPr lang="en-US" altLang="en-US" sz="1400">
              <a:solidFill>
                <a:srgbClr val="2A3D7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481699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8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9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4C8729C-6D6E-4F36-B46F-E2EC4C20F045}" type="slidenum">
              <a:rPr lang="en-US" altLang="en-US">
                <a:solidFill>
                  <a:srgbClr val="2A3D7A"/>
                </a:solidFill>
              </a:rPr>
              <a:pPr/>
              <a:t>‹#›</a:t>
            </a:fld>
            <a:endParaRPr lang="en-US" altLang="en-US" sz="1400">
              <a:solidFill>
                <a:srgbClr val="2A3D7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49227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4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8C2530A-6D77-48C1-85AD-F0B30F75F40F}" type="slidenum">
              <a:rPr lang="en-US" altLang="en-US">
                <a:solidFill>
                  <a:srgbClr val="2A3D7A"/>
                </a:solidFill>
              </a:rPr>
              <a:pPr/>
              <a:t>‹#›</a:t>
            </a:fld>
            <a:endParaRPr lang="en-US" altLang="en-US" sz="1400">
              <a:solidFill>
                <a:srgbClr val="2A3D7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760775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3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C20E5D0-A942-4D2A-997D-7EA1380F7689}" type="slidenum">
              <a:rPr lang="en-US" altLang="en-US">
                <a:solidFill>
                  <a:srgbClr val="2A3D7A"/>
                </a:solidFill>
              </a:rPr>
              <a:pPr/>
              <a:t>‹#›</a:t>
            </a:fld>
            <a:endParaRPr lang="en-US" altLang="en-US" sz="1400">
              <a:solidFill>
                <a:srgbClr val="2A3D7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95476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8510F12-05FA-4F5C-B1CA-1455CF3C73CE}" type="slidenum">
              <a:rPr lang="en-US" altLang="en-US">
                <a:solidFill>
                  <a:srgbClr val="2A3D7A"/>
                </a:solidFill>
              </a:rPr>
              <a:pPr/>
              <a:t>‹#›</a:t>
            </a:fld>
            <a:endParaRPr lang="en-US" altLang="en-US" sz="1400">
              <a:solidFill>
                <a:srgbClr val="2A3D7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827746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id-ID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7169869-1ADC-46EE-AA62-327F46921DD3}" type="slidenum">
              <a:rPr lang="en-US" altLang="en-US">
                <a:solidFill>
                  <a:srgbClr val="2A3D7A"/>
                </a:solidFill>
              </a:rPr>
              <a:pPr/>
              <a:t>‹#›</a:t>
            </a:fld>
            <a:endParaRPr lang="en-US" altLang="en-US" sz="1400">
              <a:solidFill>
                <a:srgbClr val="2A3D7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88361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hidden">
          <a:xfrm>
            <a:off x="152400" y="0"/>
            <a:ext cx="1447800" cy="685800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kumimoji="1" lang="id-ID" sz="2400">
              <a:solidFill>
                <a:srgbClr val="5B5249"/>
              </a:solidFill>
              <a:latin typeface="Times New Roman" panose="02020603050405020304" pitchFamily="18" charset="0"/>
            </a:endParaRPr>
          </a:p>
        </p:txBody>
      </p:sp>
      <p:sp>
        <p:nvSpPr>
          <p:cNvPr id="3075" name="Rectangle 3"/>
          <p:cNvSpPr>
            <a:spLocks noChangeArrowheads="1"/>
          </p:cNvSpPr>
          <p:nvPr/>
        </p:nvSpPr>
        <p:spPr bwMode="hidden">
          <a:xfrm>
            <a:off x="1676400" y="0"/>
            <a:ext cx="7467600" cy="121920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kumimoji="1" lang="id-ID" sz="2400">
              <a:solidFill>
                <a:srgbClr val="5B5249"/>
              </a:solidFill>
              <a:latin typeface="Times New Roman" panose="02020603050405020304" pitchFamily="18" charset="0"/>
            </a:endParaRPr>
          </a:p>
        </p:txBody>
      </p:sp>
      <p:sp>
        <p:nvSpPr>
          <p:cNvPr id="3076" name="Rectangle 4" descr="Stationery"/>
          <p:cNvSpPr>
            <a:spLocks noChangeArrowheads="1"/>
          </p:cNvSpPr>
          <p:nvPr/>
        </p:nvSpPr>
        <p:spPr bwMode="auto">
          <a:xfrm>
            <a:off x="457200" y="0"/>
            <a:ext cx="1219200" cy="762000"/>
          </a:xfrm>
          <a:prstGeom prst="rect">
            <a:avLst/>
          </a:prstGeom>
          <a:blipFill dpi="0" rotWithShape="0">
            <a:blip r:embed="rId13"/>
            <a:srcRect/>
            <a:tile tx="0" ty="0" sx="100000" sy="100000" flip="none" algn="tl"/>
          </a:blip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kumimoji="1" lang="id-ID" sz="2400">
              <a:solidFill>
                <a:srgbClr val="5B5249"/>
              </a:solidFill>
              <a:latin typeface="Times New Roman" panose="02020603050405020304" pitchFamily="18" charset="0"/>
            </a:endParaRPr>
          </a:p>
        </p:txBody>
      </p:sp>
      <p:sp>
        <p:nvSpPr>
          <p:cNvPr id="3077" name="Rectangle 5" descr="Stationery"/>
          <p:cNvSpPr>
            <a:spLocks noChangeArrowheads="1"/>
          </p:cNvSpPr>
          <p:nvPr/>
        </p:nvSpPr>
        <p:spPr bwMode="auto">
          <a:xfrm>
            <a:off x="0" y="0"/>
            <a:ext cx="457200" cy="6858000"/>
          </a:xfrm>
          <a:prstGeom prst="rect">
            <a:avLst/>
          </a:prstGeom>
          <a:blipFill dpi="0" rotWithShape="0">
            <a:blip r:embed="rId13"/>
            <a:srcRect/>
            <a:tile tx="0" ty="0" sx="100000" sy="100000" flip="none" algn="tl"/>
          </a:blip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kumimoji="1" lang="id-ID" sz="2400">
              <a:solidFill>
                <a:srgbClr val="5B5249"/>
              </a:solidFill>
              <a:latin typeface="Times New Roman" panose="02020603050405020304" pitchFamily="18" charset="0"/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1066800" y="8382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066800" y="64135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kumimoji="0" sz="14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n-US">
              <a:solidFill>
                <a:srgbClr val="2A3D7A"/>
              </a:solidFill>
              <a:latin typeface="Times New Roman" panose="02020603050405020304" pitchFamily="18" charset="0"/>
            </a:endParaRPr>
          </a:p>
        </p:txBody>
      </p:sp>
      <p:sp>
        <p:nvSpPr>
          <p:cNvPr id="3080" name="Rectangle 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29000" y="64135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kumimoji="0" sz="14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n-US">
              <a:solidFill>
                <a:srgbClr val="2A3D7A"/>
              </a:solidFill>
              <a:latin typeface="Times New Roman" panose="02020603050405020304" pitchFamily="18" charset="0"/>
            </a:endParaRPr>
          </a:p>
        </p:txBody>
      </p:sp>
      <p:pic>
        <p:nvPicPr>
          <p:cNvPr id="1033" name="Picture 9" descr="C:\Wendy\anabnr2.GIF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28725" y="0"/>
            <a:ext cx="7915275" cy="754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82" name="Rectangle 10"/>
          <p:cNvSpPr>
            <a:spLocks noChangeArrowheads="1"/>
          </p:cNvSpPr>
          <p:nvPr/>
        </p:nvSpPr>
        <p:spPr bwMode="auto">
          <a:xfrm>
            <a:off x="304800" y="457200"/>
            <a:ext cx="2514600" cy="304800"/>
          </a:xfrm>
          <a:prstGeom prst="rect">
            <a:avLst/>
          </a:prstGeom>
          <a:solidFill>
            <a:schemeClr val="accent2">
              <a:alpha val="5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kumimoji="1" lang="id-ID" sz="2400">
              <a:solidFill>
                <a:srgbClr val="5B5249"/>
              </a:solidFill>
              <a:latin typeface="Times New Roman" panose="02020603050405020304" pitchFamily="18" charset="0"/>
            </a:endParaRPr>
          </a:p>
        </p:txBody>
      </p:sp>
      <p:sp>
        <p:nvSpPr>
          <p:cNvPr id="3083" name="Rectangle 1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229600" y="6413500"/>
            <a:ext cx="914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kumimoji="0">
                <a:solidFill>
                  <a:schemeClr val="tx2"/>
                </a:solidFill>
              </a:defRPr>
            </a:lvl1pPr>
          </a:lstStyle>
          <a:p>
            <a:fld id="{45DE8FB1-FBB8-4166-A22D-FFF01B1C6B01}" type="slidenum">
              <a:rPr lang="en-US" altLang="en-US" sz="2400" smtClean="0">
                <a:solidFill>
                  <a:srgbClr val="2A3D7A"/>
                </a:solidFill>
                <a:latin typeface="Times New Roman" panose="02020603050405020304" pitchFamily="18" charset="0"/>
              </a:rPr>
              <a:pPr/>
              <a:t>‹#›</a:t>
            </a:fld>
            <a:endParaRPr lang="en-US" altLang="en-US" sz="1400" smtClean="0">
              <a:solidFill>
                <a:srgbClr val="2A3D7A"/>
              </a:solidFill>
              <a:latin typeface="Times New Roman" panose="02020603050405020304" pitchFamily="18" charset="0"/>
            </a:endParaRPr>
          </a:p>
        </p:txBody>
      </p:sp>
      <p:sp>
        <p:nvSpPr>
          <p:cNvPr id="1036" name="Rectangle 12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66800" y="210185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7808123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4" r:id="rId1"/>
    <p:sldLayoutId id="2147483805" r:id="rId2"/>
    <p:sldLayoutId id="2147483806" r:id="rId3"/>
    <p:sldLayoutId id="2147483807" r:id="rId4"/>
    <p:sldLayoutId id="2147483808" r:id="rId5"/>
    <p:sldLayoutId id="2147483809" r:id="rId6"/>
    <p:sldLayoutId id="2147483810" r:id="rId7"/>
    <p:sldLayoutId id="2147483811" r:id="rId8"/>
    <p:sldLayoutId id="2147483812" r:id="rId9"/>
    <p:sldLayoutId id="2147483813" r:id="rId10"/>
    <p:sldLayoutId id="2147483814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9pPr>
    </p:titleStyle>
    <p:bodyStyle>
      <a:lvl1pPr marL="457200" indent="-457200" algn="l" rtl="0" eaLnBrk="0" fontAlgn="base" hangingPunct="0">
        <a:spcBef>
          <a:spcPct val="20000"/>
        </a:spcBef>
        <a:spcAft>
          <a:spcPct val="0"/>
        </a:spcAft>
        <a:buClr>
          <a:srgbClr val="A50021"/>
        </a:buClr>
        <a:buSzPct val="75000"/>
        <a:buFont typeface="Wingdings" panose="05000000000000000000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1027113" indent="-45561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anose="05000000000000000000" pitchFamily="2" charset="2"/>
        <a:buChar char="n"/>
        <a:defRPr sz="2800">
          <a:solidFill>
            <a:schemeClr val="tx1"/>
          </a:solidFill>
          <a:latin typeface="+mn-lt"/>
          <a:cs typeface="+mn-cs"/>
        </a:defRPr>
      </a:lvl2pPr>
      <a:lvl3pPr marL="1370013" indent="-228600" algn="l" rtl="0" eaLnBrk="0" fontAlgn="base" hangingPunct="0">
        <a:spcBef>
          <a:spcPct val="20000"/>
        </a:spcBef>
        <a:spcAft>
          <a:spcPct val="0"/>
        </a:spcAft>
        <a:buClr>
          <a:srgbClr val="666699"/>
        </a:buClr>
        <a:buSzPct val="70000"/>
        <a:buFont typeface="Wingdings" panose="05000000000000000000" pitchFamily="2" charset="2"/>
        <a:buChar char="n"/>
        <a:defRPr sz="2400">
          <a:solidFill>
            <a:schemeClr val="tx1"/>
          </a:solidFill>
          <a:latin typeface="+mn-lt"/>
          <a:cs typeface="+mn-cs"/>
        </a:defRPr>
      </a:lvl3pPr>
      <a:lvl4pPr marL="1712913" indent="-228600" algn="l" rtl="0" eaLnBrk="0" fontAlgn="base" hangingPunct="0">
        <a:spcBef>
          <a:spcPct val="20000"/>
        </a:spcBef>
        <a:spcAft>
          <a:spcPct val="0"/>
        </a:spcAft>
        <a:buSzPct val="60000"/>
        <a:buFont typeface="Wingdings" panose="05000000000000000000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anose="05000000000000000000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25000" r="-2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2"/>
          <p:cNvSpPr>
            <a:spLocks noGrp="1"/>
          </p:cNvSpPr>
          <p:nvPr>
            <p:ph type="title"/>
          </p:nvPr>
        </p:nvSpPr>
        <p:spPr>
          <a:xfrm>
            <a:off x="1285875" y="327025"/>
            <a:ext cx="7429500" cy="663575"/>
          </a:xfrm>
        </p:spPr>
        <p:txBody>
          <a:bodyPr/>
          <a:lstStyle/>
          <a:p>
            <a:pPr eaLnBrk="1" hangingPunct="1"/>
            <a:r>
              <a:rPr lang="en-US" altLang="en-US" sz="3200" dirty="0" err="1" smtClean="0"/>
              <a:t>Metode</a:t>
            </a:r>
            <a:r>
              <a:rPr lang="en-US" altLang="en-US" sz="3200" dirty="0" smtClean="0"/>
              <a:t> </a:t>
            </a:r>
            <a:r>
              <a:rPr lang="en-US" altLang="en-US" sz="3200" dirty="0" err="1" smtClean="0"/>
              <a:t>penelitian</a:t>
            </a:r>
            <a:r>
              <a:rPr lang="en-US" altLang="en-US" sz="3200" dirty="0" smtClean="0"/>
              <a:t>: </a:t>
            </a:r>
            <a:r>
              <a:rPr lang="en-US" alt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analisa</a:t>
            </a:r>
            <a:r>
              <a:rPr lang="en-US" alt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data</a:t>
            </a:r>
          </a:p>
        </p:txBody>
      </p:sp>
      <p:sp>
        <p:nvSpPr>
          <p:cNvPr id="6147" name="Text Placeholder 3"/>
          <p:cNvSpPr>
            <a:spLocks noGrp="1"/>
          </p:cNvSpPr>
          <p:nvPr>
            <p:ph type="body" idx="1"/>
          </p:nvPr>
        </p:nvSpPr>
        <p:spPr>
          <a:xfrm>
            <a:off x="0" y="0"/>
            <a:ext cx="1143000" cy="6858000"/>
          </a:xfrm>
          <a:solidFill>
            <a:schemeClr val="accent1"/>
          </a:solidFill>
        </p:spPr>
        <p:txBody>
          <a:bodyPr/>
          <a:lstStyle/>
          <a:p>
            <a:pPr algn="ctr" eaLnBrk="1" hangingPunct="1"/>
            <a:endParaRPr lang="en-US" altLang="en-US" b="1" dirty="0" smtClean="0">
              <a:solidFill>
                <a:schemeClr val="bg1"/>
              </a:solidFill>
            </a:endParaRPr>
          </a:p>
          <a:p>
            <a:pPr algn="ctr" eaLnBrk="1" hangingPunct="1"/>
            <a:r>
              <a:rPr lang="en-US" altLang="en-US" b="1" dirty="0" smtClean="0">
                <a:solidFill>
                  <a:schemeClr val="bg1"/>
                </a:solidFill>
              </a:rPr>
              <a:t>P</a:t>
            </a:r>
          </a:p>
          <a:p>
            <a:pPr algn="ctr" eaLnBrk="1" hangingPunct="1"/>
            <a:r>
              <a:rPr lang="en-US" altLang="en-US" b="1" dirty="0" smtClean="0">
                <a:solidFill>
                  <a:schemeClr val="bg1"/>
                </a:solidFill>
              </a:rPr>
              <a:t>E</a:t>
            </a:r>
          </a:p>
          <a:p>
            <a:pPr algn="ctr" eaLnBrk="1" hangingPunct="1"/>
            <a:r>
              <a:rPr lang="en-US" altLang="en-US" b="1" dirty="0" smtClean="0">
                <a:solidFill>
                  <a:schemeClr val="bg1"/>
                </a:solidFill>
              </a:rPr>
              <a:t>R</a:t>
            </a:r>
          </a:p>
          <a:p>
            <a:pPr algn="ctr" eaLnBrk="1" hangingPunct="1"/>
            <a:r>
              <a:rPr lang="en-US" altLang="en-US" b="1" dirty="0" smtClean="0">
                <a:solidFill>
                  <a:schemeClr val="bg1"/>
                </a:solidFill>
              </a:rPr>
              <a:t>T</a:t>
            </a:r>
          </a:p>
          <a:p>
            <a:pPr algn="ctr" eaLnBrk="1" hangingPunct="1"/>
            <a:r>
              <a:rPr lang="en-US" altLang="en-US" b="1" dirty="0" smtClean="0">
                <a:solidFill>
                  <a:schemeClr val="bg1"/>
                </a:solidFill>
              </a:rPr>
              <a:t>E</a:t>
            </a:r>
          </a:p>
          <a:p>
            <a:pPr algn="ctr" eaLnBrk="1" hangingPunct="1"/>
            <a:r>
              <a:rPr lang="en-US" altLang="en-US" b="1" dirty="0" smtClean="0">
                <a:solidFill>
                  <a:schemeClr val="bg1"/>
                </a:solidFill>
              </a:rPr>
              <a:t>M</a:t>
            </a:r>
          </a:p>
          <a:p>
            <a:pPr algn="ctr" eaLnBrk="1" hangingPunct="1"/>
            <a:r>
              <a:rPr lang="en-US" altLang="en-US" b="1" dirty="0" smtClean="0">
                <a:solidFill>
                  <a:schemeClr val="bg1"/>
                </a:solidFill>
              </a:rPr>
              <a:t>U</a:t>
            </a:r>
          </a:p>
          <a:p>
            <a:pPr algn="ctr" eaLnBrk="1" hangingPunct="1"/>
            <a:r>
              <a:rPr lang="en-US" altLang="en-US" b="1" dirty="0" smtClean="0">
                <a:solidFill>
                  <a:schemeClr val="bg1"/>
                </a:solidFill>
              </a:rPr>
              <a:t>A</a:t>
            </a:r>
          </a:p>
          <a:p>
            <a:pPr algn="ctr" eaLnBrk="1" hangingPunct="1"/>
            <a:r>
              <a:rPr lang="en-US" altLang="en-US" b="1" dirty="0" smtClean="0">
                <a:solidFill>
                  <a:schemeClr val="bg1"/>
                </a:solidFill>
              </a:rPr>
              <a:t>N</a:t>
            </a:r>
          </a:p>
          <a:p>
            <a:pPr algn="ctr" eaLnBrk="1" hangingPunct="1"/>
            <a:endParaRPr lang="en-US" altLang="en-US" b="1" dirty="0" smtClean="0">
              <a:solidFill>
                <a:schemeClr val="bg1"/>
              </a:solidFill>
            </a:endParaRPr>
          </a:p>
          <a:p>
            <a:pPr algn="ctr" eaLnBrk="1" hangingPunct="1"/>
            <a:r>
              <a:rPr lang="en-US" altLang="en-US" sz="3200" b="1" dirty="0" smtClean="0">
                <a:solidFill>
                  <a:schemeClr val="bg1"/>
                </a:solidFill>
              </a:rPr>
              <a:t>7</a:t>
            </a:r>
            <a:endParaRPr lang="en-US" altLang="en-US" b="1" dirty="0" smtClean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548625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95584" y="268005"/>
            <a:ext cx="6324600" cy="533400"/>
          </a:xfrm>
        </p:spPr>
        <p:txBody>
          <a:bodyPr>
            <a:normAutofit fontScale="90000"/>
          </a:bodyPr>
          <a:lstStyle/>
          <a:p>
            <a:pPr lvl="2"/>
            <a:r>
              <a:rPr lang="en-US" sz="2400" b="1" dirty="0" smtClean="0">
                <a:solidFill>
                  <a:srgbClr val="1D528D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en-US" sz="2400" b="1" dirty="0" smtClean="0">
                <a:solidFill>
                  <a:srgbClr val="1D528D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id-ID" sz="31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Model Pengukuran atau </a:t>
            </a:r>
            <a:r>
              <a:rPr lang="id-ID" sz="3100" b="1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Outer Model</a:t>
            </a:r>
            <a:endParaRPr lang="en-US" sz="31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990600"/>
            <a:ext cx="7772400" cy="5105400"/>
          </a:xfrm>
        </p:spPr>
        <p:txBody>
          <a:bodyPr/>
          <a:lstStyle/>
          <a:p>
            <a:pPr marL="0" marR="0" lvl="0" indent="0" algn="just">
              <a:spcBef>
                <a:spcPts val="25"/>
              </a:spcBef>
              <a:spcAft>
                <a:spcPts val="0"/>
              </a:spcAft>
              <a:buNone/>
              <a:tabLst>
                <a:tab pos="534035" algn="l"/>
              </a:tabLst>
            </a:pPr>
            <a:r>
              <a:rPr lang="en-US" sz="2400" b="1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2. </a:t>
            </a:r>
            <a:r>
              <a:rPr lang="en-US" sz="2400" b="1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Reliabilitas</a:t>
            </a:r>
            <a:endParaRPr lang="en-US" sz="2400" b="1" dirty="0" smtClean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en-US" sz="2400" b="1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	</a:t>
            </a:r>
            <a:r>
              <a:rPr lang="id-ID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Uji </a:t>
            </a:r>
            <a:r>
              <a:rPr lang="id-ID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reliabilitas digunakan untuk mengukur konsistensi 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	</a:t>
            </a:r>
            <a:r>
              <a:rPr lang="id-ID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alat </a:t>
            </a:r>
            <a:r>
              <a:rPr lang="id-ID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ukur dalam mengukur suatu konsep atau 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	</a:t>
            </a:r>
            <a:r>
              <a:rPr lang="id-ID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mengukur konsistensi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id-ID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responden </a:t>
            </a:r>
            <a:r>
              <a:rPr lang="id-ID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dalam menjawab 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	</a:t>
            </a:r>
            <a:r>
              <a:rPr lang="id-ID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item </a:t>
            </a:r>
            <a:r>
              <a:rPr lang="id-ID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pernyataan dalam kuesioner atau instrumen 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	</a:t>
            </a:r>
            <a:r>
              <a:rPr lang="id-ID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penelitian</a:t>
            </a:r>
            <a:endParaRPr lang="en-US" sz="24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en-US" sz="2400" dirty="0" smtClean="0"/>
              <a:t>	</a:t>
            </a:r>
            <a:r>
              <a:rPr lang="id-ID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Untuk </a:t>
            </a:r>
            <a:r>
              <a:rPr lang="id-ID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menguji reliabilitas dapat dilakukan melalui 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	</a:t>
            </a:r>
            <a:r>
              <a:rPr lang="id-ID" sz="2400" i="1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composite </a:t>
            </a:r>
            <a:r>
              <a:rPr lang="id-ID" sz="2400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reliability</a:t>
            </a:r>
            <a:r>
              <a:rPr lang="id-ID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suatu variabel dapat dikatakan 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	</a:t>
            </a:r>
            <a:r>
              <a:rPr lang="id-ID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reliabel </a:t>
            </a:r>
            <a:r>
              <a:rPr lang="id-ID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ketika memiliki nilai </a:t>
            </a:r>
            <a:r>
              <a:rPr lang="id-ID" sz="2400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composite reliability </a:t>
            </a:r>
            <a:r>
              <a:rPr lang="id-ID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≥ 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	</a:t>
            </a:r>
            <a:r>
              <a:rPr lang="id-ID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0,7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en-US" sz="2400" dirty="0" smtClean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id-ID"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549257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990600"/>
            <a:ext cx="7772400" cy="5105400"/>
          </a:xfrm>
        </p:spPr>
        <p:txBody>
          <a:bodyPr/>
          <a:lstStyle/>
          <a:p>
            <a:pPr marL="0" indent="0">
              <a:buNone/>
            </a:pPr>
            <a:r>
              <a:rPr lang="id-ID" sz="2400" i="1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Inner </a:t>
            </a:r>
            <a:r>
              <a:rPr lang="id-ID" sz="2400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model (inner relation, structural model dan substantive theory) </a:t>
            </a:r>
            <a:r>
              <a:rPr lang="id-ID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menggambarkan hubungan antara variabel laten berdasarkan pada teori substantif</a:t>
            </a:r>
            <a:r>
              <a:rPr lang="id-ID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en-US" sz="2400" dirty="0" smtClean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id-ID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id-ID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Model struktural dievaluasi dengan menggunakan </a:t>
            </a:r>
            <a:r>
              <a:rPr lang="id-ID" sz="2400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R-square </a:t>
            </a:r>
            <a:r>
              <a:rPr lang="id-ID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untuk variabel dependen, </a:t>
            </a:r>
            <a:r>
              <a:rPr lang="id-ID" sz="2400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Stone-Geisser Q-square test </a:t>
            </a:r>
            <a:r>
              <a:rPr lang="id-ID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untuk </a:t>
            </a:r>
            <a:r>
              <a:rPr lang="id-ID" sz="2400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predictive elevance </a:t>
            </a:r>
            <a:r>
              <a:rPr lang="id-ID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dan uji t serta signifikansi dari koefisien parameter jalur </a:t>
            </a:r>
            <a:r>
              <a:rPr lang="id-ID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struktural</a:t>
            </a:r>
            <a:endParaRPr lang="en-US" sz="2400" dirty="0" smtClean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id-ID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Di </a:t>
            </a:r>
            <a:r>
              <a:rPr lang="id-ID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samping melihat nilai </a:t>
            </a:r>
            <a:r>
              <a:rPr lang="id-ID" sz="2400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R-square</a:t>
            </a:r>
            <a:r>
              <a:rPr lang="id-ID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model Partial Least Square (PLS) juga dievalzuasi dengan melihat </a:t>
            </a:r>
            <a:r>
              <a:rPr lang="id-ID" sz="2400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Q-square </a:t>
            </a:r>
            <a:r>
              <a:rPr lang="id-ID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prediktif relevansi untuk model onstruktif. </a:t>
            </a:r>
            <a:r>
              <a:rPr lang="id-ID" sz="2400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Q square </a:t>
            </a:r>
            <a:r>
              <a:rPr lang="id-ID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mengukur seberapa baik nilai observasi dihasilkan oleh model dan juga estimasi parameternya.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id-ID"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384570" y="152400"/>
            <a:ext cx="637725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R="0" lvl="2" algn="just">
              <a:spcBef>
                <a:spcPts val="20"/>
              </a:spcBef>
              <a:spcAft>
                <a:spcPts val="0"/>
              </a:spcAft>
              <a:buSzPts val="1200"/>
              <a:tabLst>
                <a:tab pos="716915" algn="l"/>
              </a:tabLst>
            </a:pPr>
            <a:r>
              <a:rPr lang="id-ID" sz="28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Model</a:t>
            </a:r>
            <a:r>
              <a:rPr lang="id-ID" sz="2800" b="1" spc="-1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id-ID" sz="28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Struktural</a:t>
            </a:r>
            <a:r>
              <a:rPr lang="id-ID" sz="2800" b="1" spc="-1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id-ID" sz="28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atau</a:t>
            </a:r>
            <a:r>
              <a:rPr lang="id-ID" sz="2800" b="1" spc="-5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id-ID" sz="2800" b="1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Inner</a:t>
            </a:r>
            <a:r>
              <a:rPr lang="id-ID" sz="2800" b="1" i="1" spc="-2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id-ID" sz="2800" b="1" i="1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Mode</a:t>
            </a:r>
            <a:r>
              <a:rPr lang="en-US" sz="2800" b="1" i="1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</a:t>
            </a:r>
            <a:endParaRPr lang="en-US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817806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990600"/>
            <a:ext cx="7772400" cy="5486400"/>
          </a:xfrm>
        </p:spPr>
        <p:txBody>
          <a:bodyPr/>
          <a:lstStyle/>
          <a:p>
            <a:pPr marL="0" lvl="2" indent="0">
              <a:buClr>
                <a:srgbClr val="A50021"/>
              </a:buClr>
              <a:buSzPct val="75000"/>
              <a:buNone/>
            </a:pPr>
            <a:r>
              <a:rPr lang="id-ID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Pengujian Hipotesis</a:t>
            </a:r>
            <a:endParaRPr lang="en-US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id-ID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Pengujian hipotesis menggunakan analisis full model structural equation modeling (SEM) dengan </a:t>
            </a:r>
            <a:r>
              <a:rPr lang="id-ID" sz="2400" i="1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smart</a:t>
            </a:r>
            <a:r>
              <a:rPr lang="id-ID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PLS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gunanya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id-ID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mengkonfirmasi</a:t>
            </a:r>
            <a:r>
              <a:rPr lang="id-ID" sz="2400" spc="5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id-ID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teori</a:t>
            </a:r>
            <a:endParaRPr lang="en-US" sz="2400" dirty="0" smtClean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id-ID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menjelaskan</a:t>
            </a:r>
            <a:r>
              <a:rPr lang="id-ID" sz="2400" spc="5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id-ID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ada</a:t>
            </a:r>
            <a:r>
              <a:rPr lang="id-ID" sz="2400" spc="5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id-ID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atau</a:t>
            </a:r>
            <a:r>
              <a:rPr lang="id-ID" sz="2400" spc="5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id-ID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tidaknya</a:t>
            </a:r>
            <a:r>
              <a:rPr lang="id-ID" sz="2400" spc="5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id-ID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hubungan</a:t>
            </a:r>
            <a:r>
              <a:rPr lang="id-ID" sz="2400" spc="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id-ID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antara</a:t>
            </a:r>
            <a:r>
              <a:rPr lang="id-ID" sz="2400" spc="9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id-ID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variabel</a:t>
            </a:r>
            <a:r>
              <a:rPr lang="id-ID" sz="2400" spc="9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id-ID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laten</a:t>
            </a:r>
            <a:endParaRPr lang="en-US" sz="2400" dirty="0" smtClean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id-ID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melihat nilai peritungan </a:t>
            </a:r>
            <a:r>
              <a:rPr lang="id-ID" sz="2400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Path Coefisien</a:t>
            </a:r>
            <a:r>
              <a:rPr lang="id-ID" sz="2400" i="1" spc="5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id-ID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pada pengujian</a:t>
            </a:r>
            <a:r>
              <a:rPr lang="id-ID" sz="2400" spc="5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id-ID" sz="2400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inner </a:t>
            </a:r>
            <a:r>
              <a:rPr lang="id-ID" sz="2400" i="1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model</a:t>
            </a:r>
            <a:endParaRPr lang="en-US" sz="2400" i="1" dirty="0" smtClean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id-ID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Hipotesis dikatakan diterima apabila nilai 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</a:t>
            </a:r>
            <a:r>
              <a:rPr lang="id-ID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id-ID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statistik lebih besar dari 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</a:t>
            </a:r>
            <a:r>
              <a:rPr lang="id-ID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id-ID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tabel 1,96 (α 5%) yang berarti apabila nilai 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</a:t>
            </a:r>
            <a:r>
              <a:rPr lang="id-ID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id-ID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statistik setiap hipotesis lebih besar dari 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</a:t>
            </a:r>
            <a:r>
              <a:rPr lang="id-ID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id-ID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tabel maka dapat dinyatakan diterima atau terbukti.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id-ID"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384570" y="152400"/>
            <a:ext cx="637725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2" algn="just">
              <a:spcBef>
                <a:spcPts val="20"/>
              </a:spcBef>
              <a:spcAft>
                <a:spcPts val="0"/>
              </a:spcAft>
              <a:buSzPts val="1200"/>
              <a:tabLst>
                <a:tab pos="716915" algn="l"/>
              </a:tabLst>
            </a:pPr>
            <a:r>
              <a:rPr lang="id-ID" sz="2800" b="1" dirty="0">
                <a:solidFill>
                  <a:srgbClr val="5B524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Model</a:t>
            </a:r>
            <a:r>
              <a:rPr lang="id-ID" sz="2800" b="1" spc="-10" dirty="0">
                <a:solidFill>
                  <a:srgbClr val="5B524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id-ID" sz="2800" b="1" dirty="0">
                <a:solidFill>
                  <a:srgbClr val="5B524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Struktural</a:t>
            </a:r>
            <a:r>
              <a:rPr lang="id-ID" sz="2800" b="1" spc="-10" dirty="0">
                <a:solidFill>
                  <a:srgbClr val="5B524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id-ID" sz="2800" b="1" dirty="0">
                <a:solidFill>
                  <a:srgbClr val="5B524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atau</a:t>
            </a:r>
            <a:r>
              <a:rPr lang="id-ID" sz="2800" b="1" spc="-5" dirty="0">
                <a:solidFill>
                  <a:srgbClr val="5B524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id-ID" sz="2800" b="1" i="1" dirty="0">
                <a:solidFill>
                  <a:srgbClr val="5B524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Inner</a:t>
            </a:r>
            <a:r>
              <a:rPr lang="id-ID" sz="2800" b="1" i="1" spc="-20" dirty="0">
                <a:solidFill>
                  <a:srgbClr val="5B524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id-ID" sz="2800" b="1" i="1" dirty="0" smtClean="0">
                <a:solidFill>
                  <a:srgbClr val="5B524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Mode</a:t>
            </a:r>
            <a:r>
              <a:rPr lang="en-US" sz="2800" b="1" i="1" dirty="0" smtClean="0">
                <a:solidFill>
                  <a:srgbClr val="5B524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</a:t>
            </a:r>
            <a:endParaRPr lang="en-US" sz="2800" dirty="0">
              <a:solidFill>
                <a:srgbClr val="5B5249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962826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ChangeArrowheads="1"/>
          </p:cNvSpPr>
          <p:nvPr/>
        </p:nvSpPr>
        <p:spPr bwMode="auto">
          <a:xfrm>
            <a:off x="125957" y="167338"/>
            <a:ext cx="8484643" cy="461665"/>
          </a:xfrm>
          <a:prstGeom prst="rect">
            <a:avLst/>
          </a:prstGeom>
          <a:solidFill>
            <a:schemeClr val="hlink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r>
              <a:rPr kumimoji="0" lang="en-US" altLang="en-US" b="1" dirty="0" smtClean="0">
                <a:solidFill>
                  <a:srgbClr val="00001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ANALISIS DATA</a:t>
            </a:r>
          </a:p>
        </p:txBody>
      </p:sp>
      <p:sp>
        <p:nvSpPr>
          <p:cNvPr id="2" name="Rectangle 1"/>
          <p:cNvSpPr/>
          <p:nvPr/>
        </p:nvSpPr>
        <p:spPr>
          <a:xfrm>
            <a:off x="304800" y="762000"/>
            <a:ext cx="4572000" cy="470000"/>
          </a:xfrm>
          <a:prstGeom prst="rect">
            <a:avLst/>
          </a:prstGeom>
        </p:spPr>
        <p:txBody>
          <a:bodyPr>
            <a:spAutoFit/>
          </a:bodyPr>
          <a:lstStyle/>
          <a:p>
            <a:pPr marR="0" lv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endParaRPr lang="en-US" sz="24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81000" y="2227602"/>
            <a:ext cx="8762999" cy="4700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828800" marR="0" indent="-182880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endParaRPr lang="en-US" sz="24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25957" y="678491"/>
            <a:ext cx="2555828" cy="4216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TEKNIK ANALISA DATA</a:t>
            </a:r>
            <a:endParaRPr lang="en-US" sz="20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11541" y="1085995"/>
            <a:ext cx="8430904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Setelah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data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terkumpul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dilakukan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teknik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analisa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data,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kegiatan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ini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dilakukan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dengan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cara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mengelompokkan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data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berdasarkan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variabel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dan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jenis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responden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menyajikan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data,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melakukan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perhitungan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untuk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menjawab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rumusan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masalah</a:t>
            </a:r>
            <a:endParaRPr lang="en-US" sz="20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25957" y="2420603"/>
            <a:ext cx="5515997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Teknik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analisa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data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menggunakan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analisa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statistic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endParaRPr lang="en-US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04718" y="2908308"/>
            <a:ext cx="8713243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marR="0" lvl="0" indent="-34290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Statistik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deskriptif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adalah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statistic yang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digunakan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untuk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menganalissa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data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dengan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cara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mendskriptifkan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data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atau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dengan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menggambarkan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data yang </a:t>
            </a:r>
            <a:r>
              <a:rPr lang="en-US" sz="2000" b="1" dirty="0" err="1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terkumpul</a:t>
            </a:r>
            <a:endParaRPr lang="en-US" sz="2000" b="1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2000" b="1" dirty="0" err="1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Statistik</a:t>
            </a:r>
            <a:r>
              <a:rPr lang="en-US" sz="2000" b="1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1" dirty="0" err="1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inferensial</a:t>
            </a:r>
            <a:r>
              <a:rPr lang="en-US" sz="2000" b="1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1" dirty="0" err="1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adalah</a:t>
            </a:r>
            <a:r>
              <a:rPr lang="en-US" sz="2000" b="1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proses </a:t>
            </a:r>
            <a:r>
              <a:rPr lang="en-US" sz="2000" b="1" dirty="0" err="1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pengambilan</a:t>
            </a:r>
            <a:r>
              <a:rPr lang="en-US" sz="2000" b="1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1" dirty="0" err="1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kesimpulan-kesimpulan</a:t>
            </a:r>
            <a:r>
              <a:rPr lang="en-US" sz="2000" b="1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1" dirty="0" err="1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berdasarkan</a:t>
            </a:r>
            <a:r>
              <a:rPr lang="en-US" sz="2000" b="1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data </a:t>
            </a:r>
            <a:r>
              <a:rPr lang="en-US" sz="2000" b="1" dirty="0" err="1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sampel</a:t>
            </a:r>
            <a:r>
              <a:rPr lang="en-US" sz="2000" b="1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yang </a:t>
            </a:r>
            <a:r>
              <a:rPr lang="en-US" sz="2000" b="1" dirty="0" err="1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lebih</a:t>
            </a:r>
            <a:r>
              <a:rPr lang="en-US" sz="2000" b="1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1" dirty="0" err="1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sedikit</a:t>
            </a:r>
            <a:r>
              <a:rPr lang="en-US" sz="2000" b="1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1" dirty="0" err="1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menjadi</a:t>
            </a:r>
            <a:r>
              <a:rPr lang="en-US" sz="2000" b="1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1" dirty="0" err="1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kesimpulan</a:t>
            </a:r>
            <a:r>
              <a:rPr lang="en-US" sz="2000" b="1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yang </a:t>
            </a:r>
            <a:r>
              <a:rPr lang="en-US" sz="2000" b="1" dirty="0" err="1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lebih</a:t>
            </a:r>
            <a:r>
              <a:rPr lang="en-US" sz="2000" b="1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1" dirty="0" err="1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umum</a:t>
            </a:r>
            <a:r>
              <a:rPr lang="en-US" sz="2000" b="1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1" dirty="0" err="1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untuk</a:t>
            </a:r>
            <a:r>
              <a:rPr lang="en-US" sz="2000" b="1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1" dirty="0" err="1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sebuah</a:t>
            </a:r>
            <a:r>
              <a:rPr lang="en-US" sz="2000" b="1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1" dirty="0" err="1" smtClean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populasi</a:t>
            </a:r>
            <a:endParaRPr lang="en-US" sz="2000" b="1" dirty="0" smtClean="0">
              <a:solidFill>
                <a:srgbClr val="40404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R="0" lv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endParaRPr lang="en-US" sz="2000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endParaRPr lang="en-US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92361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457200" y="3559763"/>
            <a:ext cx="8686800" cy="3977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828800" marR="0" indent="-182880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endParaRPr lang="en-US" sz="2000" b="1" dirty="0"/>
          </a:p>
        </p:txBody>
      </p:sp>
      <p:sp>
        <p:nvSpPr>
          <p:cNvPr id="4" name="Rectangle 3"/>
          <p:cNvSpPr/>
          <p:nvPr/>
        </p:nvSpPr>
        <p:spPr>
          <a:xfrm>
            <a:off x="483358" y="910379"/>
            <a:ext cx="838200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000" b="1" dirty="0" err="1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Metode</a:t>
            </a:r>
            <a:r>
              <a:rPr lang="en-US" sz="2000" b="1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2000" b="1" dirty="0" err="1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analisis</a:t>
            </a:r>
            <a:r>
              <a:rPr lang="en-US" sz="2000" b="1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2000" b="1" dirty="0" err="1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statistik</a:t>
            </a:r>
            <a:r>
              <a:rPr lang="en-US" sz="2000" b="1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yang </a:t>
            </a:r>
            <a:r>
              <a:rPr lang="en-US" sz="2000" b="1" dirty="0" err="1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digunakan</a:t>
            </a:r>
            <a:r>
              <a:rPr lang="en-US" sz="2000" b="1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2000" b="1" dirty="0" err="1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dalam</a:t>
            </a:r>
            <a:r>
              <a:rPr lang="en-US" sz="2000" b="1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2000" b="1" dirty="0" err="1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statistik</a:t>
            </a:r>
            <a:r>
              <a:rPr lang="en-US" sz="2000" b="1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2000" b="1" dirty="0" err="1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inferensial</a:t>
            </a:r>
            <a:r>
              <a:rPr lang="en-US" sz="2000" b="1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2000" b="1" dirty="0" err="1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adalah</a:t>
            </a:r>
            <a:r>
              <a:rPr lang="en-US" sz="2000" b="1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T-test, </a:t>
            </a:r>
            <a:r>
              <a:rPr lang="en-US" sz="2000" b="1" dirty="0" err="1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Anova</a:t>
            </a:r>
            <a:r>
              <a:rPr lang="en-US" sz="2000" b="1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, </a:t>
            </a:r>
            <a:r>
              <a:rPr lang="en-US" sz="2000" b="1" dirty="0" err="1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Anacova</a:t>
            </a:r>
            <a:r>
              <a:rPr lang="en-US" sz="2000" b="1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, </a:t>
            </a:r>
            <a:r>
              <a:rPr lang="en-US" sz="2000" b="1" dirty="0" err="1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Analisis</a:t>
            </a:r>
            <a:r>
              <a:rPr lang="en-US" sz="2000" b="1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2000" b="1" dirty="0" err="1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regresi</a:t>
            </a:r>
            <a:r>
              <a:rPr lang="en-US" sz="2000" b="1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, </a:t>
            </a:r>
            <a:r>
              <a:rPr lang="en-US" sz="2000" b="1" dirty="0" err="1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Analisis</a:t>
            </a:r>
            <a:r>
              <a:rPr lang="en-US" sz="2000" b="1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2000" b="1" dirty="0" err="1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jalur</a:t>
            </a:r>
            <a:r>
              <a:rPr lang="en-US" sz="2000" b="1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, S</a:t>
            </a:r>
            <a:r>
              <a:rPr lang="en-US" sz="2000" b="1" i="1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tructural equation modelling</a:t>
            </a:r>
            <a:r>
              <a:rPr lang="en-US" sz="2000" b="1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 (SEM) </a:t>
            </a:r>
            <a:r>
              <a:rPr lang="en-US" sz="2000" b="1" dirty="0" err="1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dan</a:t>
            </a:r>
            <a:r>
              <a:rPr lang="en-US" sz="2000" b="1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2000" b="1" dirty="0" err="1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metode</a:t>
            </a:r>
            <a:r>
              <a:rPr lang="en-US" sz="2000" b="1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2000" b="1" dirty="0" err="1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analisis</a:t>
            </a:r>
            <a:r>
              <a:rPr lang="en-US" sz="2000" b="1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lain </a:t>
            </a:r>
            <a:r>
              <a:rPr lang="en-US" sz="2000" b="1" dirty="0" err="1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tergantung</a:t>
            </a:r>
            <a:r>
              <a:rPr lang="en-US" sz="2000" b="1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2000" b="1" dirty="0" err="1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tujuan</a:t>
            </a:r>
            <a:r>
              <a:rPr lang="en-US" sz="2000" b="1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2000" b="1" dirty="0" err="1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penelitian</a:t>
            </a:r>
            <a:endParaRPr lang="en-US" sz="2000" b="1" dirty="0"/>
          </a:p>
        </p:txBody>
      </p:sp>
      <p:sp>
        <p:nvSpPr>
          <p:cNvPr id="7" name="Rectangle 6"/>
          <p:cNvSpPr/>
          <p:nvPr/>
        </p:nvSpPr>
        <p:spPr>
          <a:xfrm>
            <a:off x="635758" y="2429390"/>
            <a:ext cx="8077200" cy="305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marR="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000" b="1" dirty="0" err="1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Statistik</a:t>
            </a:r>
            <a:r>
              <a:rPr lang="en-US" sz="2000" b="1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1" dirty="0" err="1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inferensial</a:t>
            </a:r>
            <a:r>
              <a:rPr lang="en-US" sz="2000" b="1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1" dirty="0" err="1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terbagi</a:t>
            </a:r>
            <a:r>
              <a:rPr lang="en-US" sz="2000" b="1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1" dirty="0" err="1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atas</a:t>
            </a:r>
            <a:r>
              <a:rPr lang="en-US" sz="2000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0" lvl="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100"/>
            </a:pPr>
            <a:r>
              <a:rPr lang="en-US" sz="2000" b="1" dirty="0" smtClean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1. </a:t>
            </a:r>
            <a:r>
              <a:rPr lang="en-US" sz="2000" b="1" dirty="0" err="1" smtClean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Statistik</a:t>
            </a:r>
            <a:r>
              <a:rPr lang="en-US" sz="2000" b="1" dirty="0" smtClean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1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parameter</a:t>
            </a:r>
            <a:endParaRPr lang="en-US" sz="20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685800" marR="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Digunakan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untuk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menguji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ukuranpopulasi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melalui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data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sampel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parameternya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melitputi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: rata-rata,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simpangan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baku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dan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varians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dan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data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harus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berdistribusi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normal, data homogeny,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dan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pada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regresi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harus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terpenuhi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asumsi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linearitas</a:t>
            </a:r>
            <a:endParaRPr lang="en-US" sz="20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0" lvl="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100"/>
            </a:pPr>
            <a:r>
              <a:rPr lang="en-US" sz="2000" b="1" dirty="0" smtClean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2. </a:t>
            </a:r>
            <a:r>
              <a:rPr lang="en-US" sz="2000" b="1" dirty="0" err="1" smtClean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Statistik</a:t>
            </a:r>
            <a:r>
              <a:rPr lang="en-US" sz="2000" b="1" dirty="0" smtClean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1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nonparametric</a:t>
            </a:r>
            <a:endParaRPr lang="en-US" sz="20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685800" marR="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000" b="1" dirty="0" err="1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Tidak</a:t>
            </a:r>
            <a:r>
              <a:rPr lang="en-US" sz="2000" b="1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1" dirty="0" err="1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menguji</a:t>
            </a:r>
            <a:r>
              <a:rPr lang="en-US" sz="2000" b="1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parameter </a:t>
            </a:r>
            <a:r>
              <a:rPr lang="en-US" sz="2000" b="1" dirty="0" err="1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populasi</a:t>
            </a:r>
            <a:r>
              <a:rPr lang="en-US" sz="2000" b="1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en-US" sz="2000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tetapi</a:t>
            </a:r>
            <a:r>
              <a:rPr lang="en-US" sz="2000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menguji</a:t>
            </a:r>
            <a:r>
              <a:rPr lang="en-US" sz="2000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distribusi</a:t>
            </a:r>
            <a:r>
              <a:rPr lang="en-US" sz="2000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2000" dirty="0" err="1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dan</a:t>
            </a:r>
            <a:r>
              <a:rPr lang="en-US" sz="2000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data </a:t>
            </a:r>
            <a:r>
              <a:rPr lang="en-US" sz="2000" dirty="0" err="1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tidak</a:t>
            </a:r>
            <a:r>
              <a:rPr lang="en-US" sz="2000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harus</a:t>
            </a:r>
            <a:r>
              <a:rPr lang="en-US" sz="2000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berdistribusi</a:t>
            </a:r>
            <a:r>
              <a:rPr lang="en-US" sz="2000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normal</a:t>
            </a:r>
            <a:endParaRPr lang="en-US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053345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533400" y="1066800"/>
            <a:ext cx="7848600" cy="47028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000" b="1" dirty="0" err="1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Teknik</a:t>
            </a:r>
            <a:r>
              <a:rPr lang="en-US" sz="2000" b="1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1" dirty="0" err="1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anaslisa</a:t>
            </a:r>
            <a:r>
              <a:rPr lang="en-US" sz="2000" b="1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data </a:t>
            </a:r>
            <a:r>
              <a:rPr lang="en-US" sz="2000" b="1" dirty="0" err="1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dilakukan</a:t>
            </a:r>
            <a:r>
              <a:rPr lang="en-US" sz="2000" b="1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2000" b="1" dirty="0" err="1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setelah</a:t>
            </a:r>
            <a:r>
              <a:rPr lang="en-US" sz="2000" b="1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1" dirty="0" err="1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peneliti</a:t>
            </a:r>
            <a:r>
              <a:rPr lang="en-US" sz="2000" b="1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1" dirty="0" err="1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mengumpulkan</a:t>
            </a:r>
            <a:r>
              <a:rPr lang="en-US" sz="2000" b="1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1" dirty="0" err="1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semua</a:t>
            </a:r>
            <a:r>
              <a:rPr lang="en-US" sz="2000" b="1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data yang </a:t>
            </a:r>
            <a:r>
              <a:rPr lang="en-US" sz="2000" b="1" dirty="0" err="1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diperlukan</a:t>
            </a:r>
            <a:r>
              <a:rPr lang="en-US" sz="2000" b="1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1" dirty="0" err="1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dalam</a:t>
            </a:r>
            <a:r>
              <a:rPr lang="en-US" sz="2000" b="1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1" dirty="0" err="1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penelitian</a:t>
            </a:r>
            <a:r>
              <a:rPr lang="en-US" sz="2000" b="1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2000" b="1" dirty="0" err="1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dengan</a:t>
            </a:r>
            <a:r>
              <a:rPr lang="en-US" sz="2000" b="1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1" dirty="0" err="1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melakukan</a:t>
            </a:r>
            <a:r>
              <a:rPr lang="en-US" sz="2000" b="1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1" dirty="0" err="1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beberapa</a:t>
            </a:r>
            <a:r>
              <a:rPr lang="en-US" sz="2000" b="1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1" dirty="0" err="1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tahap</a:t>
            </a:r>
            <a:r>
              <a:rPr lang="en-US" sz="2000" b="1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</a:t>
            </a:r>
            <a:endParaRPr lang="en-US" sz="20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0" lvl="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000" b="1" dirty="0" smtClean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1. </a:t>
            </a:r>
            <a:r>
              <a:rPr lang="en-US" sz="2000" b="1" dirty="0" err="1" smtClean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Pengeditan</a:t>
            </a:r>
            <a:endParaRPr lang="en-US" sz="20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28600" marR="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000" b="1" dirty="0" err="1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Adalah</a:t>
            </a:r>
            <a:r>
              <a:rPr lang="en-US" sz="2000" b="1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proses </a:t>
            </a:r>
            <a:r>
              <a:rPr lang="en-US" sz="2000" b="1" dirty="0" err="1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pengecekan</a:t>
            </a:r>
            <a:r>
              <a:rPr lang="en-US" sz="2000" b="1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1" dirty="0" err="1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dan</a:t>
            </a:r>
            <a:r>
              <a:rPr lang="en-US" sz="2000" b="1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1" dirty="0" err="1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penyesuaian</a:t>
            </a:r>
            <a:r>
              <a:rPr lang="en-US" sz="2000" b="1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yang </a:t>
            </a:r>
            <a:r>
              <a:rPr lang="en-US" sz="2000" b="1" dirty="0" err="1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diperlukan</a:t>
            </a:r>
            <a:r>
              <a:rPr lang="en-US" sz="2000" b="1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1" dirty="0" err="1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terhadapa</a:t>
            </a:r>
            <a:r>
              <a:rPr lang="en-US" sz="2000" b="1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data </a:t>
            </a:r>
            <a:r>
              <a:rPr lang="en-US" sz="2000" b="1" dirty="0" err="1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penelitian</a:t>
            </a:r>
            <a:r>
              <a:rPr lang="en-US" sz="2000" b="1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1" dirty="0" err="1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untuk</a:t>
            </a:r>
            <a:r>
              <a:rPr lang="en-US" sz="2000" b="1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1" dirty="0" err="1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memudahkan</a:t>
            </a:r>
            <a:r>
              <a:rPr lang="en-US" sz="2000" b="1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proses </a:t>
            </a:r>
            <a:r>
              <a:rPr lang="en-US" sz="2000" b="1" dirty="0" err="1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pemebrian</a:t>
            </a:r>
            <a:r>
              <a:rPr lang="en-US" sz="2000" b="1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1" dirty="0" err="1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kode</a:t>
            </a:r>
            <a:r>
              <a:rPr lang="en-US" sz="2000" b="1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1" dirty="0" err="1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dan</a:t>
            </a:r>
            <a:r>
              <a:rPr lang="en-US" sz="2000" b="1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1" dirty="0" err="1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pemprosesan</a:t>
            </a:r>
            <a:r>
              <a:rPr lang="en-US" sz="2000" b="1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data </a:t>
            </a:r>
            <a:r>
              <a:rPr lang="en-US" sz="2000" b="1" dirty="0" err="1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dengan</a:t>
            </a:r>
            <a:r>
              <a:rPr lang="en-US" sz="2000" b="1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1" dirty="0" err="1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teknik</a:t>
            </a:r>
            <a:r>
              <a:rPr lang="en-US" sz="2000" b="1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statistic</a:t>
            </a:r>
            <a:endParaRPr lang="en-US" sz="20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28600" marR="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000" b="1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 </a:t>
            </a:r>
            <a:endParaRPr lang="en-US" sz="20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0" lvl="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000" b="1" dirty="0" smtClean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2. </a:t>
            </a:r>
            <a:r>
              <a:rPr lang="en-US" sz="2000" b="1" dirty="0" err="1" smtClean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Pemberian</a:t>
            </a:r>
            <a:r>
              <a:rPr lang="en-US" sz="2000" b="1" dirty="0" smtClean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1" dirty="0" err="1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Kode</a:t>
            </a:r>
            <a:r>
              <a:rPr lang="en-US" sz="2000" b="1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(Coding)</a:t>
            </a:r>
            <a:endParaRPr lang="en-US" sz="20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28600" marR="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000" b="1" dirty="0" err="1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Adalah</a:t>
            </a:r>
            <a:r>
              <a:rPr lang="en-US" sz="2000" b="1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proses </a:t>
            </a:r>
            <a:r>
              <a:rPr lang="en-US" sz="2000" b="1" dirty="0" err="1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identifikasi</a:t>
            </a:r>
            <a:r>
              <a:rPr lang="en-US" sz="2000" b="1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1" dirty="0" err="1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dan</a:t>
            </a:r>
            <a:r>
              <a:rPr lang="en-US" sz="2000" b="1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1" dirty="0" err="1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klasifikasi</a:t>
            </a:r>
            <a:r>
              <a:rPr lang="en-US" sz="2000" b="1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data </a:t>
            </a:r>
            <a:r>
              <a:rPr lang="en-US" sz="2000" b="1" dirty="0" err="1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penelitian</a:t>
            </a:r>
            <a:r>
              <a:rPr lang="en-US" sz="2000" b="1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1" dirty="0" err="1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ke</a:t>
            </a:r>
            <a:r>
              <a:rPr lang="en-US" sz="2000" b="1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1" dirty="0" err="1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skor</a:t>
            </a:r>
            <a:r>
              <a:rPr lang="en-US" sz="2000" b="1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numeric </a:t>
            </a:r>
            <a:r>
              <a:rPr lang="en-US" sz="2000" b="1" dirty="0" err="1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atau</a:t>
            </a:r>
            <a:r>
              <a:rPr lang="en-US" sz="2000" b="1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karate symbol</a:t>
            </a:r>
            <a:endParaRPr lang="en-US" sz="20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28600" marR="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000" b="1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 </a:t>
            </a:r>
            <a:endParaRPr lang="en-US" sz="20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0" lvl="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000" b="1" dirty="0" smtClean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3. </a:t>
            </a:r>
            <a:r>
              <a:rPr lang="en-US" sz="2000" b="1" dirty="0" err="1" smtClean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Pemprosesan</a:t>
            </a:r>
            <a:r>
              <a:rPr lang="en-US" sz="2000" b="1" dirty="0" smtClean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1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Data, </a:t>
            </a:r>
            <a:r>
              <a:rPr lang="en-US" sz="2000" b="1" dirty="0" err="1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melakukan</a:t>
            </a:r>
            <a:r>
              <a:rPr lang="en-US" sz="2000" b="1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1" dirty="0" err="1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analisa</a:t>
            </a:r>
            <a:r>
              <a:rPr lang="en-US" sz="2000" b="1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data </a:t>
            </a:r>
            <a:r>
              <a:rPr lang="en-US" sz="2000" b="1" dirty="0" err="1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dengan</a:t>
            </a:r>
            <a:r>
              <a:rPr lang="en-US" sz="2000" b="1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1" dirty="0" err="1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bantuan</a:t>
            </a:r>
            <a:r>
              <a:rPr lang="en-US" sz="2000" b="1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1" dirty="0" err="1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teknologi</a:t>
            </a:r>
            <a:r>
              <a:rPr lang="en-US" sz="2000" b="1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1" dirty="0" err="1" smtClean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komputer</a:t>
            </a:r>
            <a:endParaRPr lang="en-US" sz="20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24731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57200" y="914400"/>
            <a:ext cx="8458200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000" b="1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Di </a:t>
            </a:r>
            <a:r>
              <a:rPr lang="en-US" sz="2000" b="1" dirty="0" err="1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dalam</a:t>
            </a:r>
            <a:r>
              <a:rPr lang="en-US" sz="2000" b="1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1" dirty="0" err="1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penelitian</a:t>
            </a:r>
            <a:r>
              <a:rPr lang="en-US" sz="2000" b="1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1" dirty="0" err="1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pada</a:t>
            </a:r>
            <a:r>
              <a:rPr lang="en-US" sz="2000" b="1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1" dirty="0" err="1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dasarnya</a:t>
            </a:r>
            <a:r>
              <a:rPr lang="en-US" sz="2000" b="1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1" dirty="0" err="1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peneliti</a:t>
            </a:r>
            <a:r>
              <a:rPr lang="en-US" sz="2000" b="1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1" dirty="0" err="1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menggunakan</a:t>
            </a:r>
            <a:r>
              <a:rPr lang="en-US" sz="2000" b="1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proses </a:t>
            </a:r>
            <a:r>
              <a:rPr lang="en-US" sz="2000" b="1" dirty="0" err="1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tranformasi</a:t>
            </a:r>
            <a:r>
              <a:rPr lang="en-US" sz="2000" b="1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data </a:t>
            </a:r>
            <a:r>
              <a:rPr lang="en-US" sz="2000" b="1" dirty="0" err="1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penelitian</a:t>
            </a:r>
            <a:r>
              <a:rPr lang="en-US" sz="2000" b="1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1" dirty="0" err="1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dalam</a:t>
            </a:r>
            <a:r>
              <a:rPr lang="en-US" sz="2000" b="1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1" dirty="0" err="1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bentuk</a:t>
            </a:r>
            <a:r>
              <a:rPr lang="en-US" sz="2000" b="1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1" dirty="0" err="1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tabulasi</a:t>
            </a:r>
            <a:r>
              <a:rPr lang="en-US" sz="2000" b="1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1" dirty="0" err="1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sehingga</a:t>
            </a:r>
            <a:r>
              <a:rPr lang="en-US" sz="2000" b="1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1" dirty="0" err="1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mudah</a:t>
            </a:r>
            <a:r>
              <a:rPr lang="en-US" sz="2000" b="1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1" dirty="0" err="1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untuk</a:t>
            </a:r>
            <a:r>
              <a:rPr lang="en-US" sz="2000" b="1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1" dirty="0" err="1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dipahami</a:t>
            </a:r>
            <a:r>
              <a:rPr lang="en-US" sz="2000" b="1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2000" b="1" dirty="0" err="1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dan</a:t>
            </a:r>
            <a:r>
              <a:rPr lang="en-US" sz="2000" b="1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1" dirty="0" err="1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ukuran</a:t>
            </a:r>
            <a:r>
              <a:rPr lang="en-US" sz="2000" b="1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yang </a:t>
            </a:r>
            <a:r>
              <a:rPr lang="en-US" sz="2000" b="1" dirty="0" err="1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digunakan</a:t>
            </a:r>
            <a:r>
              <a:rPr lang="en-US" sz="2000" b="1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1" dirty="0" err="1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dalam</a:t>
            </a:r>
            <a:r>
              <a:rPr lang="en-US" sz="2000" b="1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1" dirty="0" err="1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deskripsi</a:t>
            </a:r>
            <a:r>
              <a:rPr lang="en-US" sz="2000" b="1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1" dirty="0" err="1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ini</a:t>
            </a:r>
            <a:r>
              <a:rPr lang="en-US" sz="2000" b="1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1" dirty="0" err="1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adalah</a:t>
            </a:r>
            <a:r>
              <a:rPr lang="en-US" sz="2000" b="1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: </a:t>
            </a:r>
            <a:endParaRPr lang="en-US" sz="20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</a:pPr>
            <a:r>
              <a:rPr lang="en-US" sz="2000" b="1" dirty="0" err="1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Frekuensi</a:t>
            </a:r>
            <a:r>
              <a:rPr lang="en-US" sz="2000" b="1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2000" b="1" dirty="0" err="1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adalah</a:t>
            </a:r>
            <a:r>
              <a:rPr lang="en-US" sz="2000" b="1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1" dirty="0" err="1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ukuran</a:t>
            </a:r>
            <a:r>
              <a:rPr lang="en-US" sz="2000" b="1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1" dirty="0" err="1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dalam</a:t>
            </a:r>
            <a:r>
              <a:rPr lang="en-US" sz="2000" b="1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1" dirty="0" err="1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bentuk</a:t>
            </a:r>
            <a:r>
              <a:rPr lang="en-US" sz="2000" b="1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statistic </a:t>
            </a:r>
            <a:r>
              <a:rPr lang="en-US" sz="2000" b="1" dirty="0" err="1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deskriptif</a:t>
            </a:r>
            <a:r>
              <a:rPr lang="en-US" sz="2000" b="1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yang </a:t>
            </a:r>
            <a:r>
              <a:rPr lang="en-US" sz="2000" b="1" dirty="0" err="1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menunjukkan</a:t>
            </a:r>
            <a:r>
              <a:rPr lang="en-US" sz="2000" b="1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1" dirty="0" err="1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nilai</a:t>
            </a:r>
            <a:r>
              <a:rPr lang="en-US" sz="2000" b="1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1" dirty="0" err="1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distribusi</a:t>
            </a:r>
            <a:r>
              <a:rPr lang="en-US" sz="2000" b="1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data </a:t>
            </a:r>
            <a:r>
              <a:rPr lang="en-US" sz="2000" b="1" dirty="0" err="1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penelitian</a:t>
            </a:r>
            <a:r>
              <a:rPr lang="en-US" sz="2000" b="1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yang </a:t>
            </a:r>
            <a:r>
              <a:rPr lang="en-US" sz="2000" b="1" dirty="0" err="1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memiliki</a:t>
            </a:r>
            <a:r>
              <a:rPr lang="en-US" sz="2000" b="1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1" dirty="0" err="1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kesamaan</a:t>
            </a:r>
            <a:r>
              <a:rPr lang="en-US" sz="2000" b="1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1" dirty="0" err="1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kategori</a:t>
            </a:r>
            <a:endParaRPr lang="en-US" sz="20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</a:pPr>
            <a:r>
              <a:rPr lang="en-US" sz="2000" b="1" dirty="0" err="1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Tendensi</a:t>
            </a:r>
            <a:r>
              <a:rPr lang="en-US" sz="2000" b="1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1" dirty="0" err="1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sentral</a:t>
            </a:r>
            <a:r>
              <a:rPr lang="en-US" sz="2000" b="1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1" dirty="0" err="1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adalah</a:t>
            </a:r>
            <a:r>
              <a:rPr lang="en-US" sz="2000" b="1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1" dirty="0" err="1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ukuran</a:t>
            </a:r>
            <a:r>
              <a:rPr lang="en-US" sz="2000" b="1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1" dirty="0" err="1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dalam</a:t>
            </a:r>
            <a:r>
              <a:rPr lang="en-US" sz="2000" b="1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statistic yang </a:t>
            </a:r>
            <a:r>
              <a:rPr lang="en-US" sz="2000" b="1" dirty="0" err="1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menunjukkan</a:t>
            </a:r>
            <a:r>
              <a:rPr lang="en-US" sz="2000" b="1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1" dirty="0" err="1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nilsi</a:t>
            </a:r>
            <a:r>
              <a:rPr lang="en-US" sz="2000" b="1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1" dirty="0" err="1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sentral</a:t>
            </a:r>
            <a:r>
              <a:rPr lang="en-US" sz="2000" b="1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1" dirty="0" err="1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dari</a:t>
            </a:r>
            <a:r>
              <a:rPr lang="en-US" sz="2000" b="1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1" dirty="0" err="1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distribusi</a:t>
            </a:r>
            <a:r>
              <a:rPr lang="en-US" sz="2000" b="1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1" dirty="0" err="1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penelitian</a:t>
            </a:r>
            <a:r>
              <a:rPr lang="en-US" sz="2000" b="1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: rata-rata (mean), median, modus</a:t>
            </a:r>
            <a:endParaRPr lang="en-US" sz="20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</a:pPr>
            <a:r>
              <a:rPr lang="en-US" sz="2000" b="1" dirty="0" err="1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Dispersi</a:t>
            </a:r>
            <a:r>
              <a:rPr lang="en-US" sz="2000" b="1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2000" b="1" dirty="0" err="1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mengukur</a:t>
            </a:r>
            <a:r>
              <a:rPr lang="en-US" sz="2000" b="1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1" dirty="0" err="1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variasi</a:t>
            </a:r>
            <a:r>
              <a:rPr lang="en-US" sz="2000" b="1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data yang </a:t>
            </a:r>
            <a:r>
              <a:rPr lang="en-US" sz="2000" b="1" dirty="0" err="1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diteliti</a:t>
            </a:r>
            <a:r>
              <a:rPr lang="en-US" sz="2000" b="1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1" dirty="0" err="1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dari</a:t>
            </a:r>
            <a:r>
              <a:rPr lang="en-US" sz="2000" b="1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1" dirty="0" err="1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angka</a:t>
            </a:r>
            <a:r>
              <a:rPr lang="en-US" sz="2000" b="1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rata-</a:t>
            </a:r>
            <a:r>
              <a:rPr lang="en-US" sz="2000" b="1" dirty="0" err="1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ratanya</a:t>
            </a:r>
            <a:r>
              <a:rPr lang="en-US" sz="2000" b="1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: </a:t>
            </a:r>
            <a:r>
              <a:rPr lang="en-US" sz="2000" b="1" dirty="0" err="1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deviasi</a:t>
            </a:r>
            <a:r>
              <a:rPr lang="en-US" sz="2000" b="1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rata-rata, </a:t>
            </a:r>
            <a:r>
              <a:rPr lang="en-US" sz="2000" b="1" dirty="0" err="1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deviasi</a:t>
            </a:r>
            <a:r>
              <a:rPr lang="en-US" sz="2000" b="1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1" dirty="0" err="1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absolut</a:t>
            </a:r>
            <a:r>
              <a:rPr lang="en-US" sz="2000" b="1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2000" b="1" dirty="0" err="1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varian</a:t>
            </a:r>
            <a:r>
              <a:rPr lang="en-US" sz="2000" b="1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2000" b="1" dirty="0" err="1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deviasi</a:t>
            </a:r>
            <a:r>
              <a:rPr lang="en-US" sz="2000" b="1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1" dirty="0" err="1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standar</a:t>
            </a:r>
            <a:endParaRPr lang="en-US" sz="20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769970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95584" y="268005"/>
            <a:ext cx="6324600" cy="533400"/>
          </a:xfrm>
        </p:spPr>
        <p:txBody>
          <a:bodyPr>
            <a:normAutofit fontScale="90000"/>
          </a:bodyPr>
          <a:lstStyle/>
          <a:p>
            <a:pPr lvl="2"/>
            <a:r>
              <a:rPr lang="en-US" sz="2400" b="1" dirty="0" smtClean="0">
                <a:solidFill>
                  <a:srgbClr val="1D528D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en-US" sz="2400" b="1" dirty="0" smtClean="0">
                <a:solidFill>
                  <a:srgbClr val="1D528D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id-ID" sz="31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Model Pengukuran atau </a:t>
            </a:r>
            <a:r>
              <a:rPr lang="id-ID" sz="3100" b="1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Outer Model</a:t>
            </a:r>
            <a:endParaRPr lang="en-US" sz="31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990600"/>
            <a:ext cx="7772400" cy="5105400"/>
          </a:xfrm>
        </p:spPr>
        <p:txBody>
          <a:bodyPr/>
          <a:lstStyle/>
          <a:p>
            <a:pPr marL="0" lvl="3" indent="0">
              <a:buClr>
                <a:srgbClr val="A50021"/>
              </a:buClr>
              <a:buSzPct val="75000"/>
              <a:buNone/>
            </a:pPr>
            <a:r>
              <a:rPr lang="en-US" sz="2400" b="1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1. </a:t>
            </a:r>
            <a:r>
              <a:rPr lang="id-ID" sz="2400" b="1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Uji </a:t>
            </a:r>
            <a:r>
              <a:rPr lang="id-ID" sz="2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Validitas</a:t>
            </a:r>
            <a:endParaRPr lang="en-US" sz="24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en-US" sz="2400" dirty="0" smtClean="0"/>
              <a:t>	</a:t>
            </a:r>
            <a:r>
              <a:rPr lang="id-ID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digunakan </a:t>
            </a:r>
            <a:r>
              <a:rPr lang="id-ID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untuk menilai sah atau tidaknya suatu 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	</a:t>
            </a:r>
            <a:r>
              <a:rPr lang="id-ID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kuesioner</a:t>
            </a:r>
            <a:r>
              <a:rPr lang="id-ID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 Suatu kuesioner dikatakan valid jika 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	</a:t>
            </a:r>
            <a:r>
              <a:rPr lang="id-ID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pertanyaan </a:t>
            </a:r>
            <a:r>
              <a:rPr lang="id-ID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kuesioner tersebut mampu 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	</a:t>
            </a:r>
            <a:r>
              <a:rPr lang="id-ID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mengungkapkan </a:t>
            </a:r>
            <a:r>
              <a:rPr lang="id-ID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suatu yang diukur oleh kuesioner 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	</a:t>
            </a:r>
            <a:r>
              <a:rPr lang="id-ID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tersebut</a:t>
            </a:r>
            <a:r>
              <a:rPr lang="id-ID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 </a:t>
            </a:r>
            <a:endParaRPr lang="en-US" sz="2400" dirty="0" smtClean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	</a:t>
            </a:r>
            <a:r>
              <a:rPr lang="id-ID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Terdapat </a:t>
            </a:r>
            <a:r>
              <a:rPr lang="id-ID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beberapa tahap pengujian yang akan 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	</a:t>
            </a:r>
            <a:r>
              <a:rPr lang="id-ID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dilakukan </a:t>
            </a:r>
            <a:r>
              <a:rPr lang="id-ID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yaitu melalui Uji </a:t>
            </a:r>
            <a:r>
              <a:rPr lang="id-ID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validitas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 </a:t>
            </a:r>
          </a:p>
          <a:p>
            <a:pPr marL="0" indent="0" algn="just">
              <a:buNone/>
            </a:pPr>
            <a:r>
              <a:rPr lang="en-US" sz="2400" i="1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	</a:t>
            </a:r>
            <a:r>
              <a:rPr lang="id-ID" sz="2400" i="1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convergent </a:t>
            </a:r>
            <a:r>
              <a:rPr lang="id-ID" sz="2400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validity</a:t>
            </a:r>
            <a:r>
              <a:rPr lang="id-ID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endParaRPr lang="en-US" sz="2400" dirty="0" smtClean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	</a:t>
            </a:r>
            <a:r>
              <a:rPr lang="id-ID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id-ID" sz="2400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average variance extracted </a:t>
            </a:r>
            <a:r>
              <a:rPr lang="id-ID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(AVE), </a:t>
            </a:r>
            <a:endParaRPr lang="en-US" sz="2400" dirty="0" smtClean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en-US" sz="2400" i="1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	</a:t>
            </a:r>
            <a:r>
              <a:rPr lang="id-ID" sz="2400" i="1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discriminant </a:t>
            </a:r>
            <a:r>
              <a:rPr lang="id-ID" sz="2400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validity.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en-US" sz="2400" dirty="0" smtClean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id-ID"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810116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95584" y="268005"/>
            <a:ext cx="6324600" cy="533400"/>
          </a:xfrm>
        </p:spPr>
        <p:txBody>
          <a:bodyPr>
            <a:normAutofit fontScale="90000"/>
          </a:bodyPr>
          <a:lstStyle/>
          <a:p>
            <a:pPr lvl="2"/>
            <a:r>
              <a:rPr lang="en-US" sz="2400" b="1" dirty="0" smtClean="0">
                <a:solidFill>
                  <a:srgbClr val="1D528D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en-US" sz="2400" b="1" dirty="0" smtClean="0">
                <a:solidFill>
                  <a:srgbClr val="1D528D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id-ID" sz="31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Model Pengukuran atau </a:t>
            </a:r>
            <a:r>
              <a:rPr lang="id-ID" sz="3100" b="1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Outer Model</a:t>
            </a:r>
            <a:endParaRPr lang="en-US" sz="31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990600"/>
            <a:ext cx="7772400" cy="5105400"/>
          </a:xfrm>
        </p:spPr>
        <p:txBody>
          <a:bodyPr/>
          <a:lstStyle/>
          <a:p>
            <a:pPr lvl="0">
              <a:buFont typeface="Wingdings" panose="05000000000000000000" pitchFamily="2" charset="2"/>
              <a:buChar char="§"/>
            </a:pPr>
            <a:r>
              <a:rPr lang="id-ID" sz="2400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Content </a:t>
            </a:r>
            <a:r>
              <a:rPr lang="id-ID" sz="2400" i="1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Validity</a:t>
            </a:r>
            <a:endParaRPr lang="en-US" sz="2400" i="1" dirty="0" smtClean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en-US" sz="2400" b="1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1" i="1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   	</a:t>
            </a:r>
            <a:r>
              <a:rPr lang="id-ID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Validitas </a:t>
            </a:r>
            <a:r>
              <a:rPr lang="id-ID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kuesioner dapat diperoleh dengan 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	</a:t>
            </a:r>
            <a:r>
              <a:rPr lang="id-ID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menggunakan kuesioner </a:t>
            </a:r>
            <a:r>
              <a:rPr lang="id-ID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yang telah banyak dipakai 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	</a:t>
            </a:r>
            <a:r>
              <a:rPr lang="id-ID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oleh </a:t>
            </a:r>
            <a:r>
              <a:rPr lang="id-ID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para peneliti. Kuesioner yang dipakai dalam 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	</a:t>
            </a:r>
            <a:r>
              <a:rPr lang="id-ID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penelitian </a:t>
            </a:r>
            <a:r>
              <a:rPr lang="id-ID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ini merupakan hasil studi literatur dengan 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	</a:t>
            </a:r>
            <a:r>
              <a:rPr lang="id-ID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modifikasi </a:t>
            </a:r>
            <a:r>
              <a:rPr lang="id-ID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seperlunya untuk menghindari 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	</a:t>
            </a:r>
            <a:r>
              <a:rPr lang="id-ID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kecenderungan </a:t>
            </a:r>
            <a:r>
              <a:rPr lang="id-ID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responden terhadap preferensi 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	</a:t>
            </a:r>
            <a:r>
              <a:rPr lang="id-ID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tertentu</a:t>
            </a:r>
            <a:r>
              <a:rPr lang="id-ID" sz="2400" dirty="0" smtClean="0"/>
              <a:t>.</a:t>
            </a:r>
            <a:endParaRPr lang="en-US" sz="2400" dirty="0" smtClean="0"/>
          </a:p>
          <a:p>
            <a:pPr marL="0" marR="0" lvl="0" indent="0" algn="just">
              <a:spcBef>
                <a:spcPts val="25"/>
              </a:spcBef>
              <a:spcAft>
                <a:spcPts val="0"/>
              </a:spcAft>
              <a:buNone/>
              <a:tabLst>
                <a:tab pos="531495" algn="l"/>
              </a:tabLst>
            </a:pPr>
            <a:endParaRPr lang="en-US" sz="2400" i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0" algn="just">
              <a:spcBef>
                <a:spcPts val="25"/>
              </a:spcBef>
              <a:spcAft>
                <a:spcPts val="0"/>
              </a:spcAft>
              <a:buFont typeface="Wingdings" panose="05000000000000000000" pitchFamily="2" charset="2"/>
              <a:buChar char="§"/>
              <a:tabLst>
                <a:tab pos="531495" algn="l"/>
              </a:tabLst>
            </a:pPr>
            <a:r>
              <a:rPr lang="id-ID" sz="2400" i="1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Convergent</a:t>
            </a:r>
            <a:r>
              <a:rPr lang="id-ID" sz="2400" i="1" spc="-15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id-ID" sz="2400" i="1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Validity</a:t>
            </a:r>
            <a:endParaRPr lang="en-US" sz="2400" i="1" dirty="0" smtClean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marR="0" lvl="0" indent="0" algn="just">
              <a:spcBef>
                <a:spcPts val="25"/>
              </a:spcBef>
              <a:spcAft>
                <a:spcPts val="0"/>
              </a:spcAft>
              <a:buNone/>
              <a:tabLst>
                <a:tab pos="531495" algn="l"/>
              </a:tabLst>
            </a:pPr>
            <a:r>
              <a:rPr lang="en-US" sz="2400" dirty="0" smtClean="0"/>
              <a:t>	</a:t>
            </a:r>
            <a:r>
              <a:rPr lang="id-ID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Pengukuran </a:t>
            </a:r>
            <a:r>
              <a:rPr lang="id-ID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konvergensi ini menunjukkan apakah setiap 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	</a:t>
            </a:r>
            <a:r>
              <a:rPr lang="id-ID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item </a:t>
            </a:r>
            <a:r>
              <a:rPr lang="id-ID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pertanyaan mengukur kesamaan dimensi variabel 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	</a:t>
            </a:r>
            <a:r>
              <a:rPr lang="id-ID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tersebut</a:t>
            </a:r>
            <a:endParaRPr lang="en-US" sz="2400" i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marR="0" indent="0">
              <a:spcBef>
                <a:spcPts val="35"/>
              </a:spcBef>
              <a:spcAft>
                <a:spcPts val="0"/>
              </a:spcAft>
              <a:buNone/>
            </a:pPr>
            <a:endParaRPr lang="en-US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lvl="0" indent="0">
              <a:buNone/>
            </a:pPr>
            <a:endParaRPr lang="en-US" sz="2400" b="1" i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en-US" sz="2400" dirty="0" smtClean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id-ID"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75912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95584" y="268005"/>
            <a:ext cx="6324600" cy="533400"/>
          </a:xfrm>
        </p:spPr>
        <p:txBody>
          <a:bodyPr>
            <a:normAutofit fontScale="90000"/>
          </a:bodyPr>
          <a:lstStyle/>
          <a:p>
            <a:pPr lvl="2"/>
            <a:r>
              <a:rPr lang="en-US" sz="2400" b="1" dirty="0" smtClean="0">
                <a:solidFill>
                  <a:srgbClr val="1D528D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en-US" sz="2400" b="1" dirty="0" smtClean="0">
                <a:solidFill>
                  <a:srgbClr val="1D528D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id-ID" sz="31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Model Pengukuran atau </a:t>
            </a:r>
            <a:r>
              <a:rPr lang="id-ID" sz="3100" b="1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Outer Model</a:t>
            </a:r>
            <a:endParaRPr lang="en-US" sz="31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990600"/>
            <a:ext cx="7772400" cy="5105400"/>
          </a:xfrm>
        </p:spPr>
        <p:txBody>
          <a:bodyPr/>
          <a:lstStyle/>
          <a:p>
            <a:pPr marL="0" indent="0">
              <a:buNone/>
            </a:pP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	</a:t>
            </a:r>
            <a:r>
              <a:rPr lang="id-ID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Validitas </a:t>
            </a:r>
            <a:r>
              <a:rPr lang="id-ID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konvergen dapat terpenuhi pada saat setiap 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	</a:t>
            </a:r>
            <a:r>
              <a:rPr lang="id-ID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variabel </a:t>
            </a:r>
            <a:r>
              <a:rPr lang="id-ID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memiliki nilai AVE diatas 0.5, dengan nilai 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	</a:t>
            </a:r>
            <a:r>
              <a:rPr lang="id-ID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loading </a:t>
            </a:r>
            <a:r>
              <a:rPr lang="id-ID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untuk setiap item juga memiliki nilai lebih 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	</a:t>
            </a:r>
            <a:r>
              <a:rPr lang="id-ID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dari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id-ID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0.5</a:t>
            </a:r>
            <a:r>
              <a:rPr lang="id-ID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 (Ghozali, </a:t>
            </a:r>
            <a:r>
              <a:rPr lang="id-ID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201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</a:t>
            </a:r>
            <a:r>
              <a:rPr lang="id-ID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)</a:t>
            </a:r>
            <a:endParaRPr lang="en-US" sz="2400" dirty="0" smtClean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R="0" lvl="0" algn="just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  <a:tabLst>
                <a:tab pos="518795" algn="l"/>
              </a:tabLst>
            </a:pPr>
            <a:r>
              <a:rPr lang="id-ID" sz="2400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Average</a:t>
            </a:r>
            <a:r>
              <a:rPr lang="id-ID" sz="2400" i="1" spc="-15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id-ID" sz="2400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Variance</a:t>
            </a:r>
            <a:r>
              <a:rPr lang="id-ID" sz="2400" i="1" spc="-1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id-ID" sz="2400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Extrated </a:t>
            </a:r>
            <a:r>
              <a:rPr lang="id-ID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(AVE</a:t>
            </a:r>
            <a:r>
              <a:rPr lang="id-ID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)</a:t>
            </a:r>
            <a:endParaRPr lang="en-US" sz="2400" dirty="0" smtClean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marR="0" lvl="0" indent="0" algn="just">
              <a:spcBef>
                <a:spcPts val="0"/>
              </a:spcBef>
              <a:spcAft>
                <a:spcPts val="0"/>
              </a:spcAft>
              <a:buNone/>
              <a:tabLst>
                <a:tab pos="518795" algn="l"/>
              </a:tabLst>
            </a:pP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	</a:t>
            </a:r>
            <a:r>
              <a:rPr lang="id-ID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AVE </a:t>
            </a:r>
            <a:r>
              <a:rPr lang="id-ID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merupakan persentase rata- rata nilai </a:t>
            </a:r>
            <a:r>
              <a:rPr lang="id-ID" sz="2400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variance </a:t>
            </a:r>
            <a:r>
              <a:rPr lang="en-US" sz="2400" i="1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	</a:t>
            </a:r>
            <a:r>
              <a:rPr lang="id-ID" sz="2400" i="1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extracted </a:t>
            </a:r>
            <a:r>
              <a:rPr lang="id-ID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(AVE) antar item pertanyaan atau indikator 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	</a:t>
            </a:r>
            <a:r>
              <a:rPr lang="id-ID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suatu </a:t>
            </a:r>
            <a:r>
              <a:rPr lang="id-ID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variabel yang merupakan ringkasan </a:t>
            </a:r>
            <a:r>
              <a:rPr lang="id-ID" sz="2400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convergent </a:t>
            </a:r>
            <a:r>
              <a:rPr lang="en-US" sz="2400" i="1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	</a:t>
            </a:r>
            <a:r>
              <a:rPr lang="id-ID" sz="2400" i="1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indicator</a:t>
            </a:r>
            <a:r>
              <a:rPr lang="id-ID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en-US" sz="2400" i="1" dirty="0" smtClean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73380" marR="83185" indent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id-ID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AVE</a:t>
            </a:r>
            <a:r>
              <a:rPr lang="id-ID" sz="2400" spc="5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id-ID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masing-masing</a:t>
            </a:r>
            <a:r>
              <a:rPr lang="id-ID" sz="2400" spc="5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id-ID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item</a:t>
            </a:r>
            <a:r>
              <a:rPr lang="id-ID" sz="2400" spc="5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id-ID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pertanyaan</a:t>
            </a:r>
            <a:r>
              <a:rPr lang="id-ID" sz="2400" spc="5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id-ID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nilainya</a:t>
            </a:r>
            <a:r>
              <a:rPr lang="id-ID" sz="2400" spc="5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id-ID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lebih</a:t>
            </a:r>
            <a:r>
              <a:rPr lang="id-ID" sz="2400" spc="5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id-ID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besar</a:t>
            </a:r>
            <a:r>
              <a:rPr lang="id-ID" sz="2400" spc="5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id-ID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dari</a:t>
            </a:r>
            <a:r>
              <a:rPr lang="id-ID" sz="2400" spc="5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id-ID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0.5</a:t>
            </a:r>
            <a:r>
              <a:rPr lang="id-ID" sz="2400" spc="-285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id-ID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(Ghozali,</a:t>
            </a:r>
            <a:r>
              <a:rPr lang="id-ID" sz="2400" spc="-5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id-ID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2012).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marR="0" lvl="0" indent="0" algn="just">
              <a:spcBef>
                <a:spcPts val="25"/>
              </a:spcBef>
              <a:spcAft>
                <a:spcPts val="0"/>
              </a:spcAft>
              <a:buNone/>
              <a:tabLst>
                <a:tab pos="531495" algn="l"/>
              </a:tabLst>
            </a:pPr>
            <a:endParaRPr lang="en-US" sz="2400" i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indent="0">
              <a:spcBef>
                <a:spcPts val="35"/>
              </a:spcBef>
              <a:spcAft>
                <a:spcPts val="0"/>
              </a:spcAft>
              <a:buNone/>
            </a:pPr>
            <a:endParaRPr lang="en-US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lvl="0" indent="0">
              <a:buNone/>
            </a:pPr>
            <a:endParaRPr lang="en-US" sz="2400" b="1" i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en-US" sz="2400" dirty="0" smtClean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id-ID"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750754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95584" y="268005"/>
            <a:ext cx="6324600" cy="533400"/>
          </a:xfrm>
        </p:spPr>
        <p:txBody>
          <a:bodyPr>
            <a:normAutofit fontScale="90000"/>
          </a:bodyPr>
          <a:lstStyle/>
          <a:p>
            <a:pPr lvl="2"/>
            <a:r>
              <a:rPr lang="en-US" sz="2400" b="1" dirty="0" smtClean="0">
                <a:solidFill>
                  <a:srgbClr val="1D528D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en-US" sz="2400" b="1" dirty="0" smtClean="0">
                <a:solidFill>
                  <a:srgbClr val="1D528D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id-ID" sz="31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Model Pengukuran atau </a:t>
            </a:r>
            <a:r>
              <a:rPr lang="id-ID" sz="3100" b="1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Outer Model</a:t>
            </a:r>
            <a:endParaRPr lang="en-US" sz="31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990600"/>
            <a:ext cx="7772400" cy="5105400"/>
          </a:xfrm>
        </p:spPr>
        <p:txBody>
          <a:bodyPr/>
          <a:lstStyle/>
          <a:p>
            <a:pPr marR="0" lvl="0" algn="just">
              <a:spcBef>
                <a:spcPts val="25"/>
              </a:spcBef>
              <a:spcAft>
                <a:spcPts val="0"/>
              </a:spcAft>
              <a:buFont typeface="Wingdings" panose="05000000000000000000" pitchFamily="2" charset="2"/>
              <a:buChar char="§"/>
              <a:tabLst>
                <a:tab pos="534035" algn="l"/>
              </a:tabLst>
            </a:pP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</a:t>
            </a:r>
            <a:r>
              <a:rPr lang="id-ID" sz="2400" b="1" i="1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Discriminant</a:t>
            </a:r>
            <a:r>
              <a:rPr lang="id-ID" sz="2400" b="1" i="1" spc="-2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id-ID" sz="2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Validity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   	</a:t>
            </a:r>
            <a:r>
              <a:rPr lang="id-ID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Uji</a:t>
            </a:r>
            <a:r>
              <a:rPr lang="id-ID" sz="2400" spc="5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id-ID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validitas ini</a:t>
            </a:r>
            <a:r>
              <a:rPr lang="id-ID" sz="2400" spc="5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id-ID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menjelaskan apakah dua</a:t>
            </a:r>
            <a:r>
              <a:rPr lang="id-ID" sz="2400" spc="5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id-ID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variabel</a:t>
            </a:r>
            <a:r>
              <a:rPr lang="id-ID" sz="2400" spc="5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spc="5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	</a:t>
            </a:r>
            <a:r>
              <a:rPr lang="id-ID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cukup berbeda</a:t>
            </a:r>
            <a:r>
              <a:rPr lang="id-ID" sz="2400" spc="3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id-ID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satu sama</a:t>
            </a:r>
            <a:r>
              <a:rPr lang="id-ID" sz="2400" spc="5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id-ID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lain</a:t>
            </a:r>
            <a:endParaRPr lang="en-US" sz="2400" i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73380" marR="86995" indent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	</a:t>
            </a:r>
            <a:r>
              <a:rPr lang="id-ID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Uji </a:t>
            </a:r>
            <a:r>
              <a:rPr lang="id-ID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validitas diskriminan dapat terpenuhi apabila nilai 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	</a:t>
            </a:r>
            <a:r>
              <a:rPr lang="id-ID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korelasi </a:t>
            </a:r>
            <a:r>
              <a:rPr lang="id-ID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variabel ke</a:t>
            </a:r>
            <a:r>
              <a:rPr lang="id-ID" sz="2400" spc="5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id-ID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variabel itu sendiri lebih besar 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	</a:t>
            </a:r>
            <a:r>
              <a:rPr lang="id-ID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jika </a:t>
            </a:r>
            <a:r>
              <a:rPr lang="id-ID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dibandingkan dengan nilai korelasi seluruh</a:t>
            </a:r>
            <a:r>
              <a:rPr lang="id-ID" sz="2400" spc="5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spc="5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	</a:t>
            </a:r>
            <a:r>
              <a:rPr lang="id-ID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variabel </a:t>
            </a:r>
            <a:r>
              <a:rPr lang="id-ID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lainya. </a:t>
            </a:r>
            <a:endParaRPr lang="en-US" sz="2400" dirty="0" smtClean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73380" marR="86995" indent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	</a:t>
            </a:r>
            <a:r>
              <a:rPr lang="id-ID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Selain </a:t>
            </a:r>
            <a:r>
              <a:rPr lang="id-ID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itu cara lain untuk memenuhi 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	</a:t>
            </a:r>
            <a:r>
              <a:rPr lang="id-ID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uji </a:t>
            </a:r>
            <a:r>
              <a:rPr lang="id-ID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validitas 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	</a:t>
            </a:r>
            <a:r>
              <a:rPr lang="id-ID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diskiriminan</a:t>
            </a:r>
            <a:r>
              <a:rPr lang="id-ID" sz="2400" spc="5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id-ID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dapat dilihat pada nilai 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	</a:t>
            </a:r>
            <a:r>
              <a:rPr lang="id-ID" sz="2400" i="1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cross </a:t>
            </a:r>
            <a:r>
              <a:rPr lang="id-ID" sz="2400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loading, </a:t>
            </a:r>
            <a:r>
              <a:rPr lang="en-US" sz="2400" i="1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	</a:t>
            </a:r>
            <a:r>
              <a:rPr lang="id-ID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apabila </a:t>
            </a:r>
            <a:r>
              <a:rPr lang="id-ID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nilai </a:t>
            </a:r>
            <a:r>
              <a:rPr lang="id-ID" sz="2400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cross loading</a:t>
            </a:r>
            <a:r>
              <a:rPr lang="id-ID" sz="2400" i="1" spc="5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id-ID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setiap item</a:t>
            </a:r>
            <a:r>
              <a:rPr lang="id-ID" sz="2400" spc="5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spc="5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	</a:t>
            </a:r>
            <a:r>
              <a:rPr lang="id-ID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pernyataan </a:t>
            </a:r>
            <a:r>
              <a:rPr lang="id-ID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variabel ke variabel itu sendiri lebih 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	</a:t>
            </a:r>
            <a:r>
              <a:rPr lang="id-ID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besar 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	</a:t>
            </a:r>
            <a:r>
              <a:rPr lang="id-ID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dari</a:t>
            </a:r>
            <a:r>
              <a:rPr lang="id-ID" sz="2400" spc="5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id-ID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nilai korelasi item</a:t>
            </a:r>
            <a:r>
              <a:rPr lang="id-ID" sz="2400" spc="5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id-ID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pernyataan</a:t>
            </a:r>
            <a:r>
              <a:rPr lang="id-ID" sz="2400" spc="-5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id-ID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ke</a:t>
            </a:r>
            <a:r>
              <a:rPr lang="id-ID" sz="2400" spc="5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id-ID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variabel 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	</a:t>
            </a:r>
            <a:r>
              <a:rPr lang="id-ID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lainya</a:t>
            </a:r>
            <a:r>
              <a:rPr lang="id-ID" sz="2400" spc="25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spc="25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	</a:t>
            </a:r>
            <a:r>
              <a:rPr lang="id-ID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</a:t>
            </a:r>
            <a:r>
              <a:rPr lang="id-ID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Ghozali, 2012).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lvl="0" indent="0">
              <a:buNone/>
            </a:pPr>
            <a:endParaRPr lang="en-US" sz="2400" b="1" i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en-US" sz="2400" dirty="0" smtClean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id-ID"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451629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Nature">
  <a:themeElements>
    <a:clrScheme name="Nature 2">
      <a:dk1>
        <a:srgbClr val="5B5249"/>
      </a:dk1>
      <a:lt1>
        <a:srgbClr val="FFFFFF"/>
      </a:lt1>
      <a:dk2>
        <a:srgbClr val="2A3D7A"/>
      </a:dk2>
      <a:lt2>
        <a:srgbClr val="CEC8BA"/>
      </a:lt2>
      <a:accent1>
        <a:srgbClr val="C9DDF1"/>
      </a:accent1>
      <a:accent2>
        <a:srgbClr val="FAC164"/>
      </a:accent2>
      <a:accent3>
        <a:srgbClr val="FFFFFF"/>
      </a:accent3>
      <a:accent4>
        <a:srgbClr val="4C453D"/>
      </a:accent4>
      <a:accent5>
        <a:srgbClr val="E1EBF7"/>
      </a:accent5>
      <a:accent6>
        <a:srgbClr val="E3AF5A"/>
      </a:accent6>
      <a:hlink>
        <a:srgbClr val="B0AE6A"/>
      </a:hlink>
      <a:folHlink>
        <a:srgbClr val="C3E684"/>
      </a:folHlink>
    </a:clrScheme>
    <a:fontScheme name="Nature">
      <a:majorFont>
        <a:latin typeface="Times New Roman"/>
        <a:ea typeface=""/>
        <a:cs typeface="Times New Roman"/>
      </a:majorFont>
      <a:minorFont>
        <a:latin typeface="Times New Roman"/>
        <a:ea typeface=""/>
        <a:cs typeface="Times New Roma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cs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cs typeface="Times New Roman" pitchFamily="18" charset="0"/>
          </a:defRPr>
        </a:defPPr>
      </a:lstStyle>
    </a:lnDef>
  </a:objectDefaults>
  <a:extraClrSchemeLst>
    <a:extraClrScheme>
      <a:clrScheme name="Nature 1">
        <a:dk1>
          <a:srgbClr val="666699"/>
        </a:dk1>
        <a:lt1>
          <a:srgbClr val="FFFFCC"/>
        </a:lt1>
        <a:dk2>
          <a:srgbClr val="687FCA"/>
        </a:dk2>
        <a:lt2>
          <a:srgbClr val="192449"/>
        </a:lt2>
        <a:accent1>
          <a:srgbClr val="C9DDF1"/>
        </a:accent1>
        <a:accent2>
          <a:srgbClr val="FAC164"/>
        </a:accent2>
        <a:accent3>
          <a:srgbClr val="B9C0E1"/>
        </a:accent3>
        <a:accent4>
          <a:srgbClr val="DADAAE"/>
        </a:accent4>
        <a:accent5>
          <a:srgbClr val="E1EBF7"/>
        </a:accent5>
        <a:accent6>
          <a:srgbClr val="E3AF5A"/>
        </a:accent6>
        <a:hlink>
          <a:srgbClr val="B0AE6A"/>
        </a:hlink>
        <a:folHlink>
          <a:srgbClr val="C3E68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ature 2">
        <a:dk1>
          <a:srgbClr val="5B5249"/>
        </a:dk1>
        <a:lt1>
          <a:srgbClr val="FFFFFF"/>
        </a:lt1>
        <a:dk2>
          <a:srgbClr val="2A3D7A"/>
        </a:dk2>
        <a:lt2>
          <a:srgbClr val="CEC8BA"/>
        </a:lt2>
        <a:accent1>
          <a:srgbClr val="C9DDF1"/>
        </a:accent1>
        <a:accent2>
          <a:srgbClr val="FAC164"/>
        </a:accent2>
        <a:accent3>
          <a:srgbClr val="FFFFFF"/>
        </a:accent3>
        <a:accent4>
          <a:srgbClr val="4C453D"/>
        </a:accent4>
        <a:accent5>
          <a:srgbClr val="E1EBF7"/>
        </a:accent5>
        <a:accent6>
          <a:srgbClr val="E3AF5A"/>
        </a:accent6>
        <a:hlink>
          <a:srgbClr val="B0AE6A"/>
        </a:hlink>
        <a:folHlink>
          <a:srgbClr val="C3E684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ature 3">
        <a:dk1>
          <a:srgbClr val="333333"/>
        </a:dk1>
        <a:lt1>
          <a:srgbClr val="FFFFFF"/>
        </a:lt1>
        <a:dk2>
          <a:srgbClr val="000000"/>
        </a:dk2>
        <a:lt2>
          <a:srgbClr val="DDDDDD"/>
        </a:lt2>
        <a:accent1>
          <a:srgbClr val="DDDDDD"/>
        </a:accent1>
        <a:accent2>
          <a:srgbClr val="B2B2B2"/>
        </a:accent2>
        <a:accent3>
          <a:srgbClr val="FFFFFF"/>
        </a:accent3>
        <a:accent4>
          <a:srgbClr val="2A2A2A"/>
        </a:accent4>
        <a:accent5>
          <a:srgbClr val="EBEBEB"/>
        </a:accent5>
        <a:accent6>
          <a:srgbClr val="A1A1A1"/>
        </a:accent6>
        <a:hlink>
          <a:srgbClr val="808080"/>
        </a:hlink>
        <a:folHlink>
          <a:srgbClr val="5F5F5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ature 4">
        <a:dk1>
          <a:srgbClr val="8061A5"/>
        </a:dk1>
        <a:lt1>
          <a:srgbClr val="FFFFCC"/>
        </a:lt1>
        <a:dk2>
          <a:srgbClr val="967DB5"/>
        </a:dk2>
        <a:lt2>
          <a:srgbClr val="192449"/>
        </a:lt2>
        <a:accent1>
          <a:srgbClr val="D6C9F1"/>
        </a:accent1>
        <a:accent2>
          <a:srgbClr val="FAC164"/>
        </a:accent2>
        <a:accent3>
          <a:srgbClr val="C9BFD7"/>
        </a:accent3>
        <a:accent4>
          <a:srgbClr val="DADAAE"/>
        </a:accent4>
        <a:accent5>
          <a:srgbClr val="E8E1F7"/>
        </a:accent5>
        <a:accent6>
          <a:srgbClr val="E3AF5A"/>
        </a:accent6>
        <a:hlink>
          <a:srgbClr val="B0AE6A"/>
        </a:hlink>
        <a:folHlink>
          <a:srgbClr val="C3E68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ature 5">
        <a:dk1>
          <a:srgbClr val="5B5249"/>
        </a:dk1>
        <a:lt1>
          <a:srgbClr val="FFFFFF"/>
        </a:lt1>
        <a:dk2>
          <a:srgbClr val="2A3D7A"/>
        </a:dk2>
        <a:lt2>
          <a:srgbClr val="CEC8BA"/>
        </a:lt2>
        <a:accent1>
          <a:srgbClr val="C9DDF1"/>
        </a:accent1>
        <a:accent2>
          <a:srgbClr val="FAC164"/>
        </a:accent2>
        <a:accent3>
          <a:srgbClr val="FFFFFF"/>
        </a:accent3>
        <a:accent4>
          <a:srgbClr val="4C453D"/>
        </a:accent4>
        <a:accent5>
          <a:srgbClr val="E1EBF7"/>
        </a:accent5>
        <a:accent6>
          <a:srgbClr val="E3AF5A"/>
        </a:accent6>
        <a:hlink>
          <a:srgbClr val="993333"/>
        </a:hlink>
        <a:folHlink>
          <a:srgbClr val="3333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516</Words>
  <Application>Microsoft Office PowerPoint</Application>
  <PresentationFormat>On-screen Show (4:3)</PresentationFormat>
  <Paragraphs>114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Calibri</vt:lpstr>
      <vt:lpstr>Times New Roman</vt:lpstr>
      <vt:lpstr>Wingdings</vt:lpstr>
      <vt:lpstr>Nature</vt:lpstr>
      <vt:lpstr>Metode penelitian: analisa data</vt:lpstr>
      <vt:lpstr>PowerPoint Presentation</vt:lpstr>
      <vt:lpstr>PowerPoint Presentation</vt:lpstr>
      <vt:lpstr>PowerPoint Presentation</vt:lpstr>
      <vt:lpstr>PowerPoint Presentation</vt:lpstr>
      <vt:lpstr> Model Pengukuran atau Outer Model</vt:lpstr>
      <vt:lpstr> Model Pengukuran atau Outer Model</vt:lpstr>
      <vt:lpstr> Model Pengukuran atau Outer Model</vt:lpstr>
      <vt:lpstr> Model Pengukuran atau Outer Model</vt:lpstr>
      <vt:lpstr> Model Pengukuran atau Outer Model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Marketing</dc:title>
  <dc:creator/>
  <cp:lastModifiedBy/>
  <cp:revision>1</cp:revision>
  <dcterms:created xsi:type="dcterms:W3CDTF">2014-08-30T06:21:55Z</dcterms:created>
  <dcterms:modified xsi:type="dcterms:W3CDTF">2025-11-03T13:49:32Z</dcterms:modified>
</cp:coreProperties>
</file>